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diagrams/drawing18.xml" ContentType="application/vnd.ms-office.drawingml.diagramDrawing+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diagrams/layout5.xml" ContentType="application/vnd.openxmlformats-officedocument.drawingml.diagramLayout+xml"/>
  <Override PartName="/ppt/diagrams/data6.xml" ContentType="application/vnd.openxmlformats-officedocument.drawingml.diagramData+xml"/>
  <Override PartName="/ppt/notesSlides/notesSlide23.xml" ContentType="application/vnd.openxmlformats-officedocument.presentationml.notesSlide+xml"/>
  <Override PartName="/ppt/notesSlides/notesSlide12.xml" ContentType="application/vnd.openxmlformats-officedocument.presentationml.notesSlide+xml"/>
  <Override PartName="/ppt/diagrams/colors8.xml" ContentType="application/vnd.openxmlformats-officedocument.drawingml.diagramColors+xml"/>
  <Override PartName="/ppt/notesSlides/notesSlide30.xml" ContentType="application/vnd.openxmlformats-officedocument.presentationml.notesSlide+xml"/>
  <Override PartName="/ppt/diagrams/drawing14.xml" ContentType="application/vnd.ms-office.drawingml.diagramDrawing+xml"/>
  <Override PartName="/ppt/notesSlides/notesSlide7.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Default Extension="xlsx" ContentType="application/vnd.openxmlformats-officedocument.spreadsheetml.sheet"/>
  <Override PartName="/ppt/diagrams/drawing21.xml" ContentType="application/vnd.ms-office.drawingml.diagramDrawing+xml"/>
  <Override PartName="/ppt/diagrams/drawing7.xml" ContentType="application/vnd.ms-office.drawingml.diagramDrawing+xml"/>
  <Override PartName="/ppt/slides/slide9.xml" ContentType="application/vnd.openxmlformats-officedocument.presentationml.slide+xml"/>
  <Override PartName="/ppt/viewProps.xml" ContentType="application/vnd.openxmlformats-officedocument.presentationml.viewProps+xml"/>
  <Override PartName="/ppt/diagrams/colors4.xml" ContentType="application/vnd.openxmlformats-officedocument.drawingml.diagramColors+xml"/>
  <Override PartName="/ppt/diagrams/quickStyle7.xml" ContentType="application/vnd.openxmlformats-officedocument.drawingml.diagramStyle+xml"/>
  <Override PartName="/ppt/diagrams/drawing10.xml" ContentType="application/vnd.ms-office.drawingml.diagramDrawing+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Override PartName="/ppt/diagrams/drawing3.xml" ContentType="application/vnd.ms-office.drawingml.diagramDrawing+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Override PartName="/ppt/notesSlides/notesSlide17.xml" ContentType="application/vnd.openxmlformats-officedocument.presentationml.notesSlide+xml"/>
  <Override PartName="/ppt/diagrams/layout8.xml" ContentType="application/vnd.openxmlformats-officedocument.drawingml.diagramLayout+xml"/>
  <Override PartName="/ppt/notesSlides/notesSlide28.xml" ContentType="application/vnd.openxmlformats-officedocument.presentationml.notesSlide+xml"/>
  <Override PartName="/ppt/diagrams/drawing19.xml" ContentType="application/vnd.ms-office.drawingml.diagramDrawing+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diagrams/drawing17.xml" ContentType="application/vnd.ms-office.drawingml.diagramDrawing+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diagrams/layout4.xml" ContentType="application/vnd.openxmlformats-officedocument.drawingml.diagramLayout+xml"/>
  <Override PartName="/ppt/notesSlides/notesSlide13.xml" ContentType="application/vnd.openxmlformats-officedocument.presentationml.notesSlide+xml"/>
  <Override PartName="/ppt/diagrams/data7.xml" ContentType="application/vnd.openxmlformats-officedocument.drawingml.diagramData+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diagrams/drawing15.xml" ContentType="application/vnd.ms-office.drawingml.diagramDrawing+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diagrams/data5.xml" ContentType="application/vnd.openxmlformats-officedocument.drawingml.diagramData+xml"/>
  <Override PartName="/ppt/notesSlides/notesSlide20.xml" ContentType="application/vnd.openxmlformats-officedocument.presentationml.notesSlide+xml"/>
  <Override PartName="/ppt/diagrams/colors7.xml" ContentType="application/vnd.openxmlformats-officedocument.drawingml.diagramColors+xml"/>
  <Override PartName="/ppt/notesSlides/notesSlide31.xml" ContentType="application/vnd.openxmlformats-officedocument.presentationml.notesSlide+xml"/>
  <Override PartName="/ppt/diagrams/drawing13.xml" ContentType="application/vnd.ms-office.drawingml.diagramDrawing+xml"/>
  <Override PartName="/ppt/diagrams/drawing8.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colors5.xml" ContentType="application/vnd.openxmlformats-officedocument.drawingml.diagramColors+xml"/>
  <Override PartName="/ppt/diagrams/quickStyle8.xml" ContentType="application/vnd.openxmlformats-officedocument.drawingml.diagramStyle+xml"/>
  <Override PartName="/ppt/diagrams/drawing11.xml" ContentType="application/vnd.ms-office.drawingml.diagramDrawing+xml"/>
  <Override PartName="/ppt/diagrams/drawing20.xml" ContentType="application/vnd.ms-office.drawingml.diagramDrawing+xml"/>
  <Override PartName="/ppt/diagrams/drawing6.xml" ContentType="application/vnd.ms-office.drawingml.diagramDrawing+xml"/>
  <Override PartName="/ppt/diagrams/drawing22.xml" ContentType="application/vnd.ms-office.drawingml.diagramDrawing+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ppt/diagrams/data1.xml" ContentType="application/vnd.openxmlformats-officedocument.drawingml.diagramData+xml"/>
  <Override PartName="/ppt/diagrams/colors3.xml" ContentType="application/vnd.openxmlformats-officedocument.drawingml.diagramColors+xml"/>
  <Override PartName="/ppt/diagrams/quickStyle6.xml" ContentType="application/vnd.openxmlformats-officedocument.drawingml.diagramStyle+xml"/>
  <Override PartName="/docProps/core.xml" ContentType="application/vnd.openxmlformats-package.core-properties+xml"/>
  <Override PartName="/ppt/diagrams/drawing4.xml" ContentType="application/vnd.ms-office.drawingml.diagramDrawing+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diagrams/layout7.xml" ContentType="application/vnd.openxmlformats-officedocument.drawingml.diagramLayout+xml"/>
  <Override PartName="/ppt/diagrams/data8.xml" ContentType="application/vnd.openxmlformats-officedocument.drawingml.diagramData+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diagrams/drawing16.xml" ContentType="application/vnd.ms-office.drawingml.diagramDrawing+xml"/>
  <Override PartName="/ppt/notesSlides/notesSlide9.xml" ContentType="application/vnd.openxmlformats-officedocument.presentationml.notesSlide+xml"/>
  <Override PartName="/ppt/diagrams/layout3.xml" ContentType="application/vnd.openxmlformats-officedocument.drawingml.diagramLayout+xml"/>
  <Override PartName="/ppt/diagrams/data4.xml" ContentType="application/vnd.openxmlformats-officedocument.drawingml.diagramData+xml"/>
  <Override PartName="/ppt/notesSlides/notesSlide21.xml" ContentType="application/vnd.openxmlformats-officedocument.presentationml.notesSlide+xml"/>
  <Override PartName="/ppt/diagrams/drawing9.xml" ContentType="application/vnd.ms-office.drawingml.diagramDrawing+xml"/>
  <Override PartName="/ppt/notesSlides/notesSlide10.xml" ContentType="application/vnd.openxmlformats-officedocument.presentationml.notesSlide+xml"/>
  <Override PartName="/ppt/diagrams/colors6.xml" ContentType="application/vnd.openxmlformats-officedocument.drawingml.diagramColors+xml"/>
  <Override PartName="/ppt/diagrams/drawing12.xml" ContentType="application/vnd.ms-office.drawingml.diagramDrawing+xml"/>
  <Override PartName="/ppt/slides/slide7.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diagrams/drawing5.xml" ContentType="application/vnd.ms-office.drawingml.diagramDrawing+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42"/>
  </p:notesMasterIdLst>
  <p:handoutMasterIdLst>
    <p:handoutMasterId r:id="rId43"/>
  </p:handoutMasterIdLst>
  <p:sldIdLst>
    <p:sldId id="672" r:id="rId2"/>
    <p:sldId id="745" r:id="rId3"/>
    <p:sldId id="746" r:id="rId4"/>
    <p:sldId id="747" r:id="rId5"/>
    <p:sldId id="748" r:id="rId6"/>
    <p:sldId id="754" r:id="rId7"/>
    <p:sldId id="749" r:id="rId8"/>
    <p:sldId id="750" r:id="rId9"/>
    <p:sldId id="751" r:id="rId10"/>
    <p:sldId id="752" r:id="rId11"/>
    <p:sldId id="753" r:id="rId12"/>
    <p:sldId id="744" r:id="rId13"/>
    <p:sldId id="715" r:id="rId14"/>
    <p:sldId id="718" r:id="rId15"/>
    <p:sldId id="711" r:id="rId16"/>
    <p:sldId id="716" r:id="rId17"/>
    <p:sldId id="727" r:id="rId18"/>
    <p:sldId id="697" r:id="rId19"/>
    <p:sldId id="701" r:id="rId20"/>
    <p:sldId id="702" r:id="rId21"/>
    <p:sldId id="728" r:id="rId22"/>
    <p:sldId id="703" r:id="rId23"/>
    <p:sldId id="720" r:id="rId24"/>
    <p:sldId id="705" r:id="rId25"/>
    <p:sldId id="719" r:id="rId26"/>
    <p:sldId id="714" r:id="rId27"/>
    <p:sldId id="717" r:id="rId28"/>
    <p:sldId id="729" r:id="rId29"/>
    <p:sldId id="730" r:id="rId30"/>
    <p:sldId id="731" r:id="rId31"/>
    <p:sldId id="732" r:id="rId32"/>
    <p:sldId id="733" r:id="rId33"/>
    <p:sldId id="734" r:id="rId34"/>
    <p:sldId id="735" r:id="rId35"/>
    <p:sldId id="736" r:id="rId36"/>
    <p:sldId id="737" r:id="rId37"/>
    <p:sldId id="738" r:id="rId38"/>
    <p:sldId id="739" r:id="rId39"/>
    <p:sldId id="740" r:id="rId40"/>
    <p:sldId id="741" r:id="rId41"/>
  </p:sldIdLst>
  <p:sldSz cx="9144000" cy="6858000" type="screen4x3"/>
  <p:notesSz cx="6807200" cy="9945688"/>
  <p:defaultTextStyle>
    <a:defPPr>
      <a:defRPr lang="es-ES"/>
    </a:defPPr>
    <a:lvl1pPr algn="l" rtl="0" fontAlgn="base">
      <a:spcBef>
        <a:spcPct val="0"/>
      </a:spcBef>
      <a:spcAft>
        <a:spcPct val="0"/>
      </a:spcAft>
      <a:defRPr sz="1400" b="1" kern="1200">
        <a:solidFill>
          <a:schemeClr val="tx1"/>
        </a:solidFill>
        <a:latin typeface="Calibri" pitchFamily="34" charset="0"/>
        <a:ea typeface="+mn-ea"/>
        <a:cs typeface="Arial" charset="0"/>
      </a:defRPr>
    </a:lvl1pPr>
    <a:lvl2pPr marL="457200" algn="l" rtl="0" fontAlgn="base">
      <a:spcBef>
        <a:spcPct val="0"/>
      </a:spcBef>
      <a:spcAft>
        <a:spcPct val="0"/>
      </a:spcAft>
      <a:defRPr sz="1400" b="1" kern="1200">
        <a:solidFill>
          <a:schemeClr val="tx1"/>
        </a:solidFill>
        <a:latin typeface="Calibri" pitchFamily="34" charset="0"/>
        <a:ea typeface="+mn-ea"/>
        <a:cs typeface="Arial" charset="0"/>
      </a:defRPr>
    </a:lvl2pPr>
    <a:lvl3pPr marL="914400" algn="l" rtl="0" fontAlgn="base">
      <a:spcBef>
        <a:spcPct val="0"/>
      </a:spcBef>
      <a:spcAft>
        <a:spcPct val="0"/>
      </a:spcAft>
      <a:defRPr sz="1400" b="1" kern="1200">
        <a:solidFill>
          <a:schemeClr val="tx1"/>
        </a:solidFill>
        <a:latin typeface="Calibri" pitchFamily="34" charset="0"/>
        <a:ea typeface="+mn-ea"/>
        <a:cs typeface="Arial" charset="0"/>
      </a:defRPr>
    </a:lvl3pPr>
    <a:lvl4pPr marL="1371600" algn="l" rtl="0" fontAlgn="base">
      <a:spcBef>
        <a:spcPct val="0"/>
      </a:spcBef>
      <a:spcAft>
        <a:spcPct val="0"/>
      </a:spcAft>
      <a:defRPr sz="1400" b="1" kern="1200">
        <a:solidFill>
          <a:schemeClr val="tx1"/>
        </a:solidFill>
        <a:latin typeface="Calibri" pitchFamily="34" charset="0"/>
        <a:ea typeface="+mn-ea"/>
        <a:cs typeface="Arial" charset="0"/>
      </a:defRPr>
    </a:lvl4pPr>
    <a:lvl5pPr marL="1828800" algn="l" rtl="0" fontAlgn="base">
      <a:spcBef>
        <a:spcPct val="0"/>
      </a:spcBef>
      <a:spcAft>
        <a:spcPct val="0"/>
      </a:spcAft>
      <a:defRPr sz="1400" b="1" kern="1200">
        <a:solidFill>
          <a:schemeClr val="tx1"/>
        </a:solidFill>
        <a:latin typeface="Calibri" pitchFamily="34" charset="0"/>
        <a:ea typeface="+mn-ea"/>
        <a:cs typeface="Arial" charset="0"/>
      </a:defRPr>
    </a:lvl5pPr>
    <a:lvl6pPr marL="2286000" algn="l" defTabSz="914400" rtl="0" eaLnBrk="1" latinLnBrk="0" hangingPunct="1">
      <a:defRPr sz="1400" b="1" kern="1200">
        <a:solidFill>
          <a:schemeClr val="tx1"/>
        </a:solidFill>
        <a:latin typeface="Calibri" pitchFamily="34" charset="0"/>
        <a:ea typeface="+mn-ea"/>
        <a:cs typeface="Arial" charset="0"/>
      </a:defRPr>
    </a:lvl6pPr>
    <a:lvl7pPr marL="2743200" algn="l" defTabSz="914400" rtl="0" eaLnBrk="1" latinLnBrk="0" hangingPunct="1">
      <a:defRPr sz="1400" b="1" kern="1200">
        <a:solidFill>
          <a:schemeClr val="tx1"/>
        </a:solidFill>
        <a:latin typeface="Calibri" pitchFamily="34" charset="0"/>
        <a:ea typeface="+mn-ea"/>
        <a:cs typeface="Arial" charset="0"/>
      </a:defRPr>
    </a:lvl7pPr>
    <a:lvl8pPr marL="3200400" algn="l" defTabSz="914400" rtl="0" eaLnBrk="1" latinLnBrk="0" hangingPunct="1">
      <a:defRPr sz="1400" b="1" kern="1200">
        <a:solidFill>
          <a:schemeClr val="tx1"/>
        </a:solidFill>
        <a:latin typeface="Calibri" pitchFamily="34" charset="0"/>
        <a:ea typeface="+mn-ea"/>
        <a:cs typeface="Arial" charset="0"/>
      </a:defRPr>
    </a:lvl8pPr>
    <a:lvl9pPr marL="3657600" algn="l" defTabSz="914400" rtl="0" eaLnBrk="1" latinLnBrk="0" hangingPunct="1">
      <a:defRPr sz="1400" b="1" kern="1200">
        <a:solidFill>
          <a:schemeClr val="tx1"/>
        </a:solidFill>
        <a:latin typeface="Calibri"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CC9B00"/>
    <a:srgbClr val="DD6909"/>
    <a:srgbClr val="9E3A38"/>
    <a:srgbClr val="FFFF7D"/>
    <a:srgbClr val="323E1A"/>
    <a:srgbClr val="596C32"/>
    <a:srgbClr val="3D5D19"/>
    <a:srgbClr val="69803C"/>
    <a:srgbClr val="77933C"/>
  </p:clrMru>
</p:presentationPr>
</file>

<file path=ppt/tableStyles.xml><?xml version="1.0" encoding="utf-8"?>
<a:tblStyleLst xmlns:a="http://schemas.openxmlformats.org/drawingml/2006/main" def="{5C22544A-7EE6-4342-B048-85BDC9FD1C3A}">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9D7B26C5-4107-4FEC-AEDC-1716B250A1EF}" styleName="Estilo claro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Estilo temático 1 - Énfasi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Estilo temático 1 - Énfasis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8603FDC-E32A-4AB5-989C-0864C3EAD2B8}" styleName="Estilo temático 2 - Énfasis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Estilo temático 2 - Énfasis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Estilo temático 2 - Énfasis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641" autoAdjust="0"/>
    <p:restoredTop sz="79545" autoAdjust="0"/>
  </p:normalViewPr>
  <p:slideViewPr>
    <p:cSldViewPr snapToGrid="0">
      <p:cViewPr varScale="1">
        <p:scale>
          <a:sx n="99" d="100"/>
          <a:sy n="99" d="100"/>
        </p:scale>
        <p:origin x="-19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1" d="100"/>
          <a:sy n="71" d="100"/>
        </p:scale>
        <p:origin x="-2190" y="-96"/>
      </p:cViewPr>
      <p:guideLst>
        <p:guide orient="horz" pos="3133"/>
        <p:guide pos="2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AR"/>
  <c:chart>
    <c:autoTitleDeleted val="1"/>
    <c:plotArea>
      <c:layout>
        <c:manualLayout>
          <c:layoutTarget val="inner"/>
          <c:xMode val="edge"/>
          <c:yMode val="edge"/>
          <c:x val="0.28846160783535818"/>
          <c:y val="0.20661141596486859"/>
          <c:w val="0.37217201870256605"/>
          <c:h val="0.67975237846328496"/>
        </c:manualLayout>
      </c:layout>
      <c:pieChart>
        <c:varyColors val="1"/>
        <c:ser>
          <c:idx val="0"/>
          <c:order val="0"/>
          <c:tx>
            <c:strRef>
              <c:f>Hoja1!$B$1</c:f>
              <c:strCache>
                <c:ptCount val="1"/>
                <c:pt idx="0">
                  <c:v>Ventas</c:v>
                </c:pt>
              </c:strCache>
            </c:strRef>
          </c:tx>
          <c:dLbls>
            <c:dLbl>
              <c:idx val="0"/>
              <c:layout>
                <c:manualLayout>
                  <c:x val="8.2353813563568346E-3"/>
                  <c:y val="-0.35450532612519225"/>
                </c:manualLayout>
              </c:layout>
              <c:tx>
                <c:rich>
                  <a:bodyPr/>
                  <a:lstStyle/>
                  <a:p>
                    <a:pPr>
                      <a:defRPr sz="1100">
                        <a:solidFill>
                          <a:schemeClr val="tx1"/>
                        </a:solidFill>
                      </a:defRPr>
                    </a:pPr>
                    <a:r>
                      <a:rPr lang="en-US" b="1" dirty="0" err="1">
                        <a:solidFill>
                          <a:schemeClr val="tx1"/>
                        </a:solidFill>
                      </a:rPr>
                      <a:t>Cumplimiento</a:t>
                    </a:r>
                    <a:r>
                      <a:rPr lang="en-US" b="1" dirty="0">
                        <a:solidFill>
                          <a:schemeClr val="tx1"/>
                        </a:solidFill>
                      </a:rPr>
                      <a:t> en </a:t>
                    </a:r>
                    <a:r>
                      <a:rPr lang="en-US" b="1" dirty="0" err="1">
                        <a:solidFill>
                          <a:schemeClr val="tx1"/>
                        </a:solidFill>
                      </a:rPr>
                      <a:t>término</a:t>
                    </a:r>
                    <a:r>
                      <a:rPr lang="en-US" dirty="0">
                        <a:solidFill>
                          <a:schemeClr val="tx1"/>
                        </a:solidFill>
                      </a:rPr>
                      <a:t>
</a:t>
                    </a:r>
                    <a:r>
                      <a:rPr lang="en-US" sz="1400" b="1" dirty="0">
                        <a:solidFill>
                          <a:schemeClr val="tx2"/>
                        </a:solidFill>
                      </a:rPr>
                      <a:t>85%</a:t>
                    </a:r>
                  </a:p>
                </c:rich>
              </c:tx>
              <c:spPr/>
              <c:showCatName val="1"/>
              <c:showPercent val="1"/>
              <c:separator>
</c:separator>
            </c:dLbl>
            <c:dLbl>
              <c:idx val="1"/>
              <c:layout>
                <c:manualLayout>
                  <c:x val="2.6783828253859696E-2"/>
                  <c:y val="8.9754022001450103E-3"/>
                </c:manualLayout>
              </c:layout>
              <c:tx>
                <c:rich>
                  <a:bodyPr/>
                  <a:lstStyle/>
                  <a:p>
                    <a:pPr>
                      <a:defRPr sz="1100">
                        <a:solidFill>
                          <a:schemeClr val="tx1"/>
                        </a:solidFill>
                      </a:defRPr>
                    </a:pPr>
                    <a:r>
                      <a:rPr lang="es-AR" b="1" dirty="0">
                        <a:solidFill>
                          <a:schemeClr val="tx1"/>
                        </a:solidFill>
                      </a:rPr>
                      <a:t>Cumplimiento fuera de término</a:t>
                    </a:r>
                    <a:r>
                      <a:rPr lang="es-AR" dirty="0">
                        <a:solidFill>
                          <a:schemeClr val="tx1"/>
                        </a:solidFill>
                      </a:rPr>
                      <a:t>
</a:t>
                    </a:r>
                    <a:r>
                      <a:rPr lang="es-AR" sz="1400" b="1" dirty="0">
                        <a:solidFill>
                          <a:schemeClr val="tx2"/>
                        </a:solidFill>
                      </a:rPr>
                      <a:t>12%</a:t>
                    </a:r>
                  </a:p>
                </c:rich>
              </c:tx>
              <c:spPr/>
              <c:showCatName val="1"/>
              <c:showPercent val="1"/>
              <c:separator>
</c:separator>
            </c:dLbl>
            <c:dLbl>
              <c:idx val="2"/>
              <c:layout>
                <c:manualLayout>
                  <c:x val="1.0558170948495905E-2"/>
                  <c:y val="0.11686471484612833"/>
                </c:manualLayout>
              </c:layout>
              <c:tx>
                <c:rich>
                  <a:bodyPr/>
                  <a:lstStyle/>
                  <a:p>
                    <a:pPr>
                      <a:defRPr sz="1100">
                        <a:solidFill>
                          <a:schemeClr val="tx1"/>
                        </a:solidFill>
                      </a:defRPr>
                    </a:pPr>
                    <a:r>
                      <a:rPr lang="en-US" b="1" dirty="0" err="1">
                        <a:solidFill>
                          <a:schemeClr val="tx1"/>
                        </a:solidFill>
                      </a:rPr>
                      <a:t>Incumplimiento</a:t>
                    </a:r>
                    <a:r>
                      <a:rPr lang="en-US" dirty="0">
                        <a:solidFill>
                          <a:schemeClr val="tx1"/>
                        </a:solidFill>
                      </a:rPr>
                      <a:t>
</a:t>
                    </a:r>
                    <a:r>
                      <a:rPr lang="en-US" sz="1400" b="1" dirty="0">
                        <a:solidFill>
                          <a:schemeClr val="tx2"/>
                        </a:solidFill>
                      </a:rPr>
                      <a:t>3%</a:t>
                    </a:r>
                  </a:p>
                </c:rich>
              </c:tx>
              <c:spPr/>
              <c:showCatName val="1"/>
              <c:showPercent val="1"/>
              <c:separator>
</c:separator>
            </c:dLbl>
            <c:txPr>
              <a:bodyPr/>
              <a:lstStyle/>
              <a:p>
                <a:pPr>
                  <a:defRPr sz="1100"/>
                </a:pPr>
                <a:endParaRPr lang="es-AR"/>
              </a:p>
            </c:txPr>
            <c:showCatName val="1"/>
            <c:showPercent val="1"/>
            <c:separator>
</c:separator>
          </c:dLbls>
          <c:cat>
            <c:strRef>
              <c:f>Hoja1!$A$2:$A$4</c:f>
              <c:strCache>
                <c:ptCount val="3"/>
                <c:pt idx="0">
                  <c:v>Cumplimiento en término</c:v>
                </c:pt>
                <c:pt idx="1">
                  <c:v>Cumplimiento fuera de término</c:v>
                </c:pt>
                <c:pt idx="2">
                  <c:v>Incumplimiento</c:v>
                </c:pt>
              </c:strCache>
            </c:strRef>
          </c:cat>
          <c:val>
            <c:numRef>
              <c:f>Hoja1!$B$2:$B$4</c:f>
              <c:numCache>
                <c:formatCode>General</c:formatCode>
                <c:ptCount val="3"/>
                <c:pt idx="0">
                  <c:v>85.19</c:v>
                </c:pt>
                <c:pt idx="1">
                  <c:v>12.06</c:v>
                </c:pt>
                <c:pt idx="2">
                  <c:v>2.75</c:v>
                </c:pt>
              </c:numCache>
            </c:numRef>
          </c:val>
        </c:ser>
        <c:dLbls>
          <c:showPercent val="1"/>
        </c:dLbls>
        <c:firstSliceAng val="103"/>
      </c:pieChart>
    </c:plotArea>
    <c:plotVisOnly val="1"/>
  </c:chart>
  <c:txPr>
    <a:bodyPr/>
    <a:lstStyle/>
    <a:p>
      <a:pPr>
        <a:defRPr sz="1800"/>
      </a:pPr>
      <a:endParaRPr lang="es-AR"/>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2_4">
  <dgm:title val=""/>
  <dgm:desc val=""/>
  <dgm:catLst>
    <dgm:cat type="accent2" pri="11400"/>
  </dgm:catLst>
  <dgm:styleLbl name="node0">
    <dgm:fillClrLst meth="cycle">
      <a:schemeClr val="accent2">
        <a:shade val="60000"/>
      </a:schemeClr>
    </dgm:fillClrLst>
    <dgm:linClrLst meth="repeat">
      <a:schemeClr val="lt1"/>
    </dgm:linClrLst>
    <dgm:effectClrLst/>
    <dgm:txLinClrLst/>
    <dgm:txFillClrLst/>
    <dgm:txEffectClrLst/>
  </dgm:styleLbl>
  <dgm:styleLbl name="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alignNode1">
    <dgm:fillClrLst meth="cycle">
      <a:schemeClr val="accent2">
        <a:shade val="50000"/>
      </a:schemeClr>
      <a:schemeClr val="accent2">
        <a:tint val="45000"/>
      </a:schemeClr>
    </dgm:fillClrLst>
    <dgm:linClrLst meth="cycle">
      <a:schemeClr val="accent2">
        <a:shade val="50000"/>
      </a:schemeClr>
      <a:schemeClr val="accent2">
        <a:tint val="45000"/>
      </a:schemeClr>
    </dgm:linClrLst>
    <dgm:effectClrLst/>
    <dgm:txLinClrLst/>
    <dgm:txFillClrLst/>
    <dgm:txEffectClrLst/>
  </dgm:styleLbl>
  <dgm:styleLbl name="lnNode1">
    <dgm:fillClrLst meth="cycle">
      <a:schemeClr val="accent2">
        <a:shade val="50000"/>
      </a:schemeClr>
      <a:schemeClr val="accent2">
        <a:tint val="45000"/>
      </a:schemeClr>
    </dgm:fillClrLst>
    <dgm:linClrLst meth="repeat">
      <a:schemeClr val="lt1"/>
    </dgm:linClrLst>
    <dgm:effectClrLst/>
    <dgm:txLinClrLst/>
    <dgm:txFillClrLst/>
    <dgm:txEffectClrLst/>
  </dgm:styleLbl>
  <dgm:styleLbl name="vennNode1">
    <dgm:fillClrLst meth="cycle">
      <a:schemeClr val="accent2">
        <a:shade val="80000"/>
        <a:alpha val="50000"/>
      </a:schemeClr>
      <a:schemeClr val="accent2">
        <a:tint val="45000"/>
        <a:alpha val="50000"/>
      </a:schemeClr>
    </dgm:fillClrLst>
    <dgm:linClrLst meth="repeat">
      <a:schemeClr val="lt1"/>
    </dgm:linClrLst>
    <dgm:effectClrLst/>
    <dgm:txLinClrLst/>
    <dgm:txFillClrLst/>
    <dgm:txEffectClrLst/>
  </dgm:styleLbl>
  <dgm:styleLbl name="node2">
    <dgm:fillClrLst>
      <a:schemeClr val="accent2">
        <a:shade val="80000"/>
      </a:schemeClr>
    </dgm:fillClrLst>
    <dgm:linClrLst meth="repeat">
      <a:schemeClr val="lt1"/>
    </dgm:linClrLst>
    <dgm:effectClrLst/>
    <dgm:txLinClrLst/>
    <dgm:txFillClrLst/>
    <dgm:txEffectClrLst/>
  </dgm:styleLbl>
  <dgm:styleLbl name="node3">
    <dgm:fillClrLst>
      <a:schemeClr val="accent2">
        <a:tint val="99000"/>
      </a:schemeClr>
    </dgm:fillClrLst>
    <dgm:linClrLst meth="repeat">
      <a:schemeClr val="lt1"/>
    </dgm:linClrLst>
    <dgm:effectClrLst/>
    <dgm:txLinClrLst/>
    <dgm:txFillClrLst/>
    <dgm:txEffectClrLst/>
  </dgm:styleLbl>
  <dgm:styleLbl name="node4">
    <dgm:fillClrLst>
      <a:schemeClr val="accent2">
        <a:tint val="70000"/>
      </a:schemeClr>
    </dgm:fillClrLst>
    <dgm:linClrLst meth="repeat">
      <a:schemeClr val="lt1"/>
    </dgm:linClrLst>
    <dgm:effectClrLst/>
    <dgm:txLinClrLst/>
    <dgm:txFillClrLst/>
    <dgm:txEffectClrLst/>
  </dgm:styleLbl>
  <dgm:styleLbl name="f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f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bgSibTrans2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dgm:txEffectClrLst/>
  </dgm:styleLbl>
  <dgm:styleLbl name="sibTrans1D1">
    <dgm:fillClrLst meth="cycle">
      <a:schemeClr val="accent2">
        <a:shade val="90000"/>
      </a:schemeClr>
      <a:schemeClr val="accent2">
        <a:tint val="50000"/>
      </a:schemeClr>
    </dgm:fillClrLst>
    <dgm:linClrLst meth="cycle">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shade val="80000"/>
      </a:schemeClr>
    </dgm:fillClrLst>
    <dgm:linClrLst meth="repeat">
      <a:schemeClr val="lt1"/>
    </dgm:linClrLst>
    <dgm:effectClrLst/>
    <dgm:txLinClrLst/>
    <dgm:txFillClrLst/>
    <dgm:txEffectClrLst/>
  </dgm:styleLbl>
  <dgm:styleLbl name="asst1">
    <dgm:fillClrLst meth="repeat">
      <a:schemeClr val="accent2">
        <a:shade val="80000"/>
      </a:schemeClr>
    </dgm:fillClrLst>
    <dgm:linClrLst meth="repeat">
      <a:schemeClr val="lt1"/>
    </dgm:linClrLst>
    <dgm:effectClrLst/>
    <dgm:txLinClrLst/>
    <dgm:txFillClrLst/>
    <dgm:txEffectClrLst/>
  </dgm:styleLbl>
  <dgm:styleLbl name="asst2">
    <dgm:fillClrLst>
      <a:schemeClr val="accent2">
        <a:tint val="90000"/>
      </a:schemeClr>
    </dgm:fillClrLst>
    <dgm:linClrLst meth="repeat">
      <a:schemeClr val="lt1"/>
    </dgm:linClrLst>
    <dgm:effectClrLst/>
    <dgm:txLinClrLst/>
    <dgm:txFillClrLst/>
    <dgm:txEffectClrLst/>
  </dgm:styleLbl>
  <dgm:styleLbl name="asst3">
    <dgm:fillClrLst>
      <a:schemeClr val="accent2">
        <a:tint val="70000"/>
      </a:schemeClr>
    </dgm:fillClrLst>
    <dgm:linClrLst meth="repeat">
      <a:schemeClr val="lt1"/>
    </dgm:linClrLst>
    <dgm:effectClrLst/>
    <dgm:txLinClrLst/>
    <dgm:txFillClrLst/>
    <dgm:txEffectClrLst/>
  </dgm:styleLbl>
  <dgm:styleLbl name="asst4">
    <dgm:fillClrLst>
      <a:schemeClr val="accent2">
        <a:tint val="50000"/>
      </a:schemeClr>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2">
        <a:shade val="50000"/>
      </a:schemeClr>
      <a:schemeClr val="accent2">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alignAccFollowNode1">
    <dgm:fillClrLst meth="repeat">
      <a:schemeClr val="accent2">
        <a:alpha val="90000"/>
        <a:tint val="55000"/>
      </a:schemeClr>
    </dgm:fillClrLst>
    <dgm:linClrLst meth="repeat">
      <a:schemeClr val="accent2">
        <a:alpha val="90000"/>
        <a:tint val="55000"/>
      </a:schemeClr>
    </dgm:linClrLst>
    <dgm:effectClrLst/>
    <dgm:txLinClrLst/>
    <dgm:txFillClrLst meth="repeat">
      <a:schemeClr val="dk1"/>
    </dgm:txFillClrLst>
    <dgm:txEffectClrLst/>
  </dgm:styleLbl>
  <dgm:styleLbl name="bgAccFollowNode1">
    <dgm:fillClrLst meth="repeat">
      <a:schemeClr val="accent2">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55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F9DCA1-58FB-4F8F-B2EE-C9D947100893}"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es-AR"/>
        </a:p>
      </dgm:t>
    </dgm:pt>
    <dgm:pt modelId="{C36E1690-9BE8-4D41-8440-75D48F3CBD5F}">
      <dgm:prSet phldrT="[Texto]" custT="1"/>
      <dgm:spPr/>
      <dgm:t>
        <a:bodyPr/>
        <a:lstStyle/>
        <a:p>
          <a:r>
            <a:rPr lang="es-ES" sz="1700" b="1" dirty="0" smtClean="0"/>
            <a:t>Programación de actividades</a:t>
          </a:r>
          <a:endParaRPr lang="es-AR" sz="1700" b="1" dirty="0"/>
        </a:p>
      </dgm:t>
    </dgm:pt>
    <dgm:pt modelId="{86E17D78-7599-4FA9-B87C-33A2358045BB}" type="parTrans" cxnId="{901835D9-7A2C-4D3D-A0EA-279D0DC49E1E}">
      <dgm:prSet/>
      <dgm:spPr/>
      <dgm:t>
        <a:bodyPr/>
        <a:lstStyle/>
        <a:p>
          <a:endParaRPr lang="es-AR" sz="1700" b="1"/>
        </a:p>
      </dgm:t>
    </dgm:pt>
    <dgm:pt modelId="{23E4DC92-D4C9-4750-B0C0-CDAB4F0E8B0E}" type="sibTrans" cxnId="{901835D9-7A2C-4D3D-A0EA-279D0DC49E1E}">
      <dgm:prSet/>
      <dgm:spPr/>
      <dgm:t>
        <a:bodyPr/>
        <a:lstStyle/>
        <a:p>
          <a:endParaRPr lang="es-AR" sz="1700" b="1"/>
        </a:p>
      </dgm:t>
    </dgm:pt>
    <dgm:pt modelId="{011D4623-58D1-4B83-99C5-392EDAD8033C}">
      <dgm:prSet phldrT="[Texto]" custT="1"/>
      <dgm:spPr/>
      <dgm:t>
        <a:bodyPr/>
        <a:lstStyle/>
        <a:p>
          <a:r>
            <a:rPr lang="es-ES" sz="1700" b="1" dirty="0" smtClean="0"/>
            <a:t>Colaboración en la gestión</a:t>
          </a:r>
          <a:endParaRPr lang="es-AR" sz="1700" b="1" dirty="0"/>
        </a:p>
      </dgm:t>
    </dgm:pt>
    <dgm:pt modelId="{E39EF01A-A230-4D66-B097-DDF8A57E4477}" type="parTrans" cxnId="{ECA21A75-E2C0-4E5F-B653-828274054565}">
      <dgm:prSet/>
      <dgm:spPr/>
      <dgm:t>
        <a:bodyPr/>
        <a:lstStyle/>
        <a:p>
          <a:endParaRPr lang="es-AR" sz="1700" b="1"/>
        </a:p>
      </dgm:t>
    </dgm:pt>
    <dgm:pt modelId="{76608FD2-423E-46BF-A38F-287CCB06253D}" type="sibTrans" cxnId="{ECA21A75-E2C0-4E5F-B653-828274054565}">
      <dgm:prSet/>
      <dgm:spPr/>
      <dgm:t>
        <a:bodyPr/>
        <a:lstStyle/>
        <a:p>
          <a:endParaRPr lang="es-AR" sz="1700" b="1"/>
        </a:p>
      </dgm:t>
    </dgm:pt>
    <dgm:pt modelId="{8D89A50F-E10B-4628-B55C-369A52747D28}">
      <dgm:prSet phldrT="[Texto]" custT="1"/>
      <dgm:spPr/>
      <dgm:t>
        <a:bodyPr/>
        <a:lstStyle/>
        <a:p>
          <a:pPr marL="0" indent="0"/>
          <a:r>
            <a:rPr lang="es-ES" sz="1700" b="1" dirty="0" smtClean="0"/>
            <a:t>Revisión permanente</a:t>
          </a:r>
          <a:endParaRPr lang="es-AR" sz="1700" b="1" dirty="0"/>
        </a:p>
      </dgm:t>
    </dgm:pt>
    <dgm:pt modelId="{246D712A-4A89-488C-86B6-27DDD669467C}" type="parTrans" cxnId="{6254BAD9-2D95-485D-BDE8-A2E7961DAE94}">
      <dgm:prSet/>
      <dgm:spPr/>
      <dgm:t>
        <a:bodyPr/>
        <a:lstStyle/>
        <a:p>
          <a:endParaRPr lang="es-AR" sz="1700" b="1"/>
        </a:p>
      </dgm:t>
    </dgm:pt>
    <dgm:pt modelId="{CAD509B6-6C17-456E-A99B-99DBA5428CAF}" type="sibTrans" cxnId="{6254BAD9-2D95-485D-BDE8-A2E7961DAE94}">
      <dgm:prSet/>
      <dgm:spPr/>
      <dgm:t>
        <a:bodyPr/>
        <a:lstStyle/>
        <a:p>
          <a:endParaRPr lang="es-AR" sz="1700" b="1"/>
        </a:p>
      </dgm:t>
    </dgm:pt>
    <dgm:pt modelId="{F99B5248-6935-4F3D-BD13-B7390D310739}">
      <dgm:prSet phldrT="[Texto]" custT="1"/>
      <dgm:spPr>
        <a:solidFill>
          <a:schemeClr val="accent3">
            <a:lumMod val="75000"/>
          </a:schemeClr>
        </a:solidFill>
      </dgm:spPr>
      <dgm:t>
        <a:bodyPr/>
        <a:lstStyle/>
        <a:p>
          <a:r>
            <a:rPr lang="es-ES" sz="2400" b="1" dirty="0" smtClean="0"/>
            <a:t>Plan de Recaudación</a:t>
          </a:r>
          <a:endParaRPr lang="es-AR" sz="2400" b="1" dirty="0"/>
        </a:p>
      </dgm:t>
    </dgm:pt>
    <dgm:pt modelId="{069AB070-D7CA-428F-A66D-58553E3F3310}" type="sibTrans" cxnId="{EC1201DB-B990-451F-A6AC-470AFCC7374B}">
      <dgm:prSet/>
      <dgm:spPr/>
      <dgm:t>
        <a:bodyPr/>
        <a:lstStyle/>
        <a:p>
          <a:endParaRPr lang="es-AR" sz="1700" b="1"/>
        </a:p>
      </dgm:t>
    </dgm:pt>
    <dgm:pt modelId="{D7117E65-542D-4AF7-B9B4-846069541DE5}" type="parTrans" cxnId="{EC1201DB-B990-451F-A6AC-470AFCC7374B}">
      <dgm:prSet/>
      <dgm:spPr/>
      <dgm:t>
        <a:bodyPr/>
        <a:lstStyle/>
        <a:p>
          <a:endParaRPr lang="es-AR" sz="1700" b="1"/>
        </a:p>
      </dgm:t>
    </dgm:pt>
    <dgm:pt modelId="{ADCF4F78-2A3E-49CD-883D-5E1CB5C464EA}">
      <dgm:prSet phldrT="[Texto]" custT="1"/>
      <dgm:spPr/>
      <dgm:t>
        <a:bodyPr/>
        <a:lstStyle/>
        <a:p>
          <a:r>
            <a:rPr lang="es-ES" sz="1700" b="1" dirty="0" smtClean="0"/>
            <a:t>Resultados de gestión</a:t>
          </a:r>
          <a:endParaRPr lang="es-AR" sz="1700" b="1" dirty="0"/>
        </a:p>
      </dgm:t>
    </dgm:pt>
    <dgm:pt modelId="{B71384F7-4F91-43FA-BF90-353C08993FBC}" type="sibTrans" cxnId="{2A470F6C-575E-4405-BB0B-67391350EF47}">
      <dgm:prSet/>
      <dgm:spPr/>
      <dgm:t>
        <a:bodyPr/>
        <a:lstStyle/>
        <a:p>
          <a:endParaRPr lang="es-AR" sz="1700" b="1"/>
        </a:p>
      </dgm:t>
    </dgm:pt>
    <dgm:pt modelId="{A0C87BC1-8854-4F79-A38B-BB74DDFAE2B0}" type="parTrans" cxnId="{2A470F6C-575E-4405-BB0B-67391350EF47}">
      <dgm:prSet/>
      <dgm:spPr/>
      <dgm:t>
        <a:bodyPr/>
        <a:lstStyle/>
        <a:p>
          <a:endParaRPr lang="es-AR" sz="1700" b="1"/>
        </a:p>
      </dgm:t>
    </dgm:pt>
    <dgm:pt modelId="{B48D650E-9E8A-414E-8D86-2E32D3F485F2}" type="pres">
      <dgm:prSet presAssocID="{4BF9DCA1-58FB-4F8F-B2EE-C9D947100893}" presName="Name0" presStyleCnt="0">
        <dgm:presLayoutVars>
          <dgm:chMax val="1"/>
          <dgm:dir/>
          <dgm:animLvl val="ctr"/>
          <dgm:resizeHandles val="exact"/>
        </dgm:presLayoutVars>
      </dgm:prSet>
      <dgm:spPr/>
      <dgm:t>
        <a:bodyPr/>
        <a:lstStyle/>
        <a:p>
          <a:endParaRPr lang="es-AR"/>
        </a:p>
      </dgm:t>
    </dgm:pt>
    <dgm:pt modelId="{33335D0C-AD0A-4472-BAC3-5EA64C8A0061}" type="pres">
      <dgm:prSet presAssocID="{F99B5248-6935-4F3D-BD13-B7390D310739}" presName="centerShape" presStyleLbl="node0" presStyleIdx="0" presStyleCnt="1" custScaleX="224316" custScaleY="175306"/>
      <dgm:spPr/>
      <dgm:t>
        <a:bodyPr/>
        <a:lstStyle/>
        <a:p>
          <a:endParaRPr lang="es-AR"/>
        </a:p>
      </dgm:t>
    </dgm:pt>
    <dgm:pt modelId="{707F0441-4C36-4192-8E31-A79F3AFF50AE}" type="pres">
      <dgm:prSet presAssocID="{ADCF4F78-2A3E-49CD-883D-5E1CB5C464EA}" presName="node" presStyleLbl="node1" presStyleIdx="0" presStyleCnt="4" custScaleX="182939" custScaleY="150843" custRadScaleRad="91890">
        <dgm:presLayoutVars>
          <dgm:bulletEnabled val="1"/>
        </dgm:presLayoutVars>
      </dgm:prSet>
      <dgm:spPr/>
      <dgm:t>
        <a:bodyPr/>
        <a:lstStyle/>
        <a:p>
          <a:endParaRPr lang="es-AR"/>
        </a:p>
      </dgm:t>
    </dgm:pt>
    <dgm:pt modelId="{03EA6E1D-0BCA-41AF-8C9A-B03D67C87428}" type="pres">
      <dgm:prSet presAssocID="{ADCF4F78-2A3E-49CD-883D-5E1CB5C464EA}" presName="dummy" presStyleCnt="0"/>
      <dgm:spPr/>
    </dgm:pt>
    <dgm:pt modelId="{2FAFE390-CA15-48BC-B97A-E82D860FFBA7}" type="pres">
      <dgm:prSet presAssocID="{B71384F7-4F91-43FA-BF90-353C08993FBC}" presName="sibTrans" presStyleLbl="sibTrans2D1" presStyleIdx="0" presStyleCnt="4"/>
      <dgm:spPr/>
      <dgm:t>
        <a:bodyPr/>
        <a:lstStyle/>
        <a:p>
          <a:endParaRPr lang="es-AR"/>
        </a:p>
      </dgm:t>
    </dgm:pt>
    <dgm:pt modelId="{4ACB399E-EAC2-45CC-8F6D-698E0D036496}" type="pres">
      <dgm:prSet presAssocID="{C36E1690-9BE8-4D41-8440-75D48F3CBD5F}" presName="node" presStyleLbl="node1" presStyleIdx="1" presStyleCnt="4" custScaleX="182939" custScaleY="150843" custRadScaleRad="121847" custRadScaleInc="2935">
        <dgm:presLayoutVars>
          <dgm:bulletEnabled val="1"/>
        </dgm:presLayoutVars>
      </dgm:prSet>
      <dgm:spPr/>
      <dgm:t>
        <a:bodyPr/>
        <a:lstStyle/>
        <a:p>
          <a:endParaRPr lang="es-AR"/>
        </a:p>
      </dgm:t>
    </dgm:pt>
    <dgm:pt modelId="{82E8AF10-77B1-46B5-B64A-402667F6108C}" type="pres">
      <dgm:prSet presAssocID="{C36E1690-9BE8-4D41-8440-75D48F3CBD5F}" presName="dummy" presStyleCnt="0"/>
      <dgm:spPr/>
    </dgm:pt>
    <dgm:pt modelId="{22CB51F3-2C4B-4E46-BA7A-47FF8F8D2C8A}" type="pres">
      <dgm:prSet presAssocID="{23E4DC92-D4C9-4750-B0C0-CDAB4F0E8B0E}" presName="sibTrans" presStyleLbl="sibTrans2D1" presStyleIdx="1" presStyleCnt="4"/>
      <dgm:spPr/>
      <dgm:t>
        <a:bodyPr/>
        <a:lstStyle/>
        <a:p>
          <a:endParaRPr lang="es-AR"/>
        </a:p>
      </dgm:t>
    </dgm:pt>
    <dgm:pt modelId="{43449A39-3BAC-4164-8C57-35A809F510E3}" type="pres">
      <dgm:prSet presAssocID="{011D4623-58D1-4B83-99C5-392EDAD8033C}" presName="node" presStyleLbl="node1" presStyleIdx="2" presStyleCnt="4" custScaleX="182939" custScaleY="150843" custRadScaleRad="95637" custRadScaleInc="-1245">
        <dgm:presLayoutVars>
          <dgm:bulletEnabled val="1"/>
        </dgm:presLayoutVars>
      </dgm:prSet>
      <dgm:spPr/>
      <dgm:t>
        <a:bodyPr/>
        <a:lstStyle/>
        <a:p>
          <a:endParaRPr lang="es-AR"/>
        </a:p>
      </dgm:t>
    </dgm:pt>
    <dgm:pt modelId="{EAD583FB-150B-4301-B1A6-4DD69E40DC2C}" type="pres">
      <dgm:prSet presAssocID="{011D4623-58D1-4B83-99C5-392EDAD8033C}" presName="dummy" presStyleCnt="0"/>
      <dgm:spPr/>
    </dgm:pt>
    <dgm:pt modelId="{410C96FA-6D5D-49C8-804C-30E4C2E9C837}" type="pres">
      <dgm:prSet presAssocID="{76608FD2-423E-46BF-A38F-287CCB06253D}" presName="sibTrans" presStyleLbl="sibTrans2D1" presStyleIdx="2" presStyleCnt="4"/>
      <dgm:spPr/>
      <dgm:t>
        <a:bodyPr/>
        <a:lstStyle/>
        <a:p>
          <a:endParaRPr lang="es-AR"/>
        </a:p>
      </dgm:t>
    </dgm:pt>
    <dgm:pt modelId="{23B1DE64-C173-4378-AF14-AA8A81DD79E4}" type="pres">
      <dgm:prSet presAssocID="{8D89A50F-E10B-4628-B55C-369A52747D28}" presName="node" presStyleLbl="node1" presStyleIdx="3" presStyleCnt="4" custScaleX="182939" custScaleY="150843" custRadScaleRad="121839" custRadScaleInc="-1957">
        <dgm:presLayoutVars>
          <dgm:bulletEnabled val="1"/>
        </dgm:presLayoutVars>
      </dgm:prSet>
      <dgm:spPr/>
      <dgm:t>
        <a:bodyPr/>
        <a:lstStyle/>
        <a:p>
          <a:endParaRPr lang="es-AR"/>
        </a:p>
      </dgm:t>
    </dgm:pt>
    <dgm:pt modelId="{DCC3DE18-5A3D-4329-B0D1-1C54AA0F5193}" type="pres">
      <dgm:prSet presAssocID="{8D89A50F-E10B-4628-B55C-369A52747D28}" presName="dummy" presStyleCnt="0"/>
      <dgm:spPr/>
    </dgm:pt>
    <dgm:pt modelId="{1088CD98-3A97-4710-B48B-D5D7CD5772FB}" type="pres">
      <dgm:prSet presAssocID="{CAD509B6-6C17-456E-A99B-99DBA5428CAF}" presName="sibTrans" presStyleLbl="sibTrans2D1" presStyleIdx="3" presStyleCnt="4"/>
      <dgm:spPr/>
      <dgm:t>
        <a:bodyPr/>
        <a:lstStyle/>
        <a:p>
          <a:endParaRPr lang="es-AR"/>
        </a:p>
      </dgm:t>
    </dgm:pt>
  </dgm:ptLst>
  <dgm:cxnLst>
    <dgm:cxn modelId="{98526A55-A041-4E8F-9995-A9F71EE60A97}" type="presOf" srcId="{CAD509B6-6C17-456E-A99B-99DBA5428CAF}" destId="{1088CD98-3A97-4710-B48B-D5D7CD5772FB}" srcOrd="0" destOrd="0" presId="urn:microsoft.com/office/officeart/2005/8/layout/radial6"/>
    <dgm:cxn modelId="{3DF59687-7681-4CDA-92C5-021CBE3EA46E}" type="presOf" srcId="{B71384F7-4F91-43FA-BF90-353C08993FBC}" destId="{2FAFE390-CA15-48BC-B97A-E82D860FFBA7}" srcOrd="0" destOrd="0" presId="urn:microsoft.com/office/officeart/2005/8/layout/radial6"/>
    <dgm:cxn modelId="{E7D7BF5A-74CF-42B5-870E-EE69857A9EC9}" type="presOf" srcId="{4BF9DCA1-58FB-4F8F-B2EE-C9D947100893}" destId="{B48D650E-9E8A-414E-8D86-2E32D3F485F2}" srcOrd="0" destOrd="0" presId="urn:microsoft.com/office/officeart/2005/8/layout/radial6"/>
    <dgm:cxn modelId="{E4C88810-1FF0-4BA2-A881-E7430458E54A}" type="presOf" srcId="{011D4623-58D1-4B83-99C5-392EDAD8033C}" destId="{43449A39-3BAC-4164-8C57-35A809F510E3}" srcOrd="0" destOrd="0" presId="urn:microsoft.com/office/officeart/2005/8/layout/radial6"/>
    <dgm:cxn modelId="{760D8D5B-5B09-4EB4-9B1D-6246C6D7B045}" type="presOf" srcId="{C36E1690-9BE8-4D41-8440-75D48F3CBD5F}" destId="{4ACB399E-EAC2-45CC-8F6D-698E0D036496}" srcOrd="0" destOrd="0" presId="urn:microsoft.com/office/officeart/2005/8/layout/radial6"/>
    <dgm:cxn modelId="{ECA21A75-E2C0-4E5F-B653-828274054565}" srcId="{F99B5248-6935-4F3D-BD13-B7390D310739}" destId="{011D4623-58D1-4B83-99C5-392EDAD8033C}" srcOrd="2" destOrd="0" parTransId="{E39EF01A-A230-4D66-B097-DDF8A57E4477}" sibTransId="{76608FD2-423E-46BF-A38F-287CCB06253D}"/>
    <dgm:cxn modelId="{C4B66778-CFB2-417E-AC5E-E682E6D9F4CC}" type="presOf" srcId="{76608FD2-423E-46BF-A38F-287CCB06253D}" destId="{410C96FA-6D5D-49C8-804C-30E4C2E9C837}" srcOrd="0" destOrd="0" presId="urn:microsoft.com/office/officeart/2005/8/layout/radial6"/>
    <dgm:cxn modelId="{CF4D3032-D882-46D2-B9C2-A9BBCE5FE8F2}" type="presOf" srcId="{8D89A50F-E10B-4628-B55C-369A52747D28}" destId="{23B1DE64-C173-4378-AF14-AA8A81DD79E4}" srcOrd="0" destOrd="0" presId="urn:microsoft.com/office/officeart/2005/8/layout/radial6"/>
    <dgm:cxn modelId="{EC1201DB-B990-451F-A6AC-470AFCC7374B}" srcId="{4BF9DCA1-58FB-4F8F-B2EE-C9D947100893}" destId="{F99B5248-6935-4F3D-BD13-B7390D310739}" srcOrd="0" destOrd="0" parTransId="{D7117E65-542D-4AF7-B9B4-846069541DE5}" sibTransId="{069AB070-D7CA-428F-A66D-58553E3F3310}"/>
    <dgm:cxn modelId="{6254BAD9-2D95-485D-BDE8-A2E7961DAE94}" srcId="{F99B5248-6935-4F3D-BD13-B7390D310739}" destId="{8D89A50F-E10B-4628-B55C-369A52747D28}" srcOrd="3" destOrd="0" parTransId="{246D712A-4A89-488C-86B6-27DDD669467C}" sibTransId="{CAD509B6-6C17-456E-A99B-99DBA5428CAF}"/>
    <dgm:cxn modelId="{BC8A2F8B-665E-4814-86C1-F313718D6C64}" type="presOf" srcId="{23E4DC92-D4C9-4750-B0C0-CDAB4F0E8B0E}" destId="{22CB51F3-2C4B-4E46-BA7A-47FF8F8D2C8A}" srcOrd="0" destOrd="0" presId="urn:microsoft.com/office/officeart/2005/8/layout/radial6"/>
    <dgm:cxn modelId="{9CAAE6FF-BCAE-455E-85CB-2913AA0A8B75}" type="presOf" srcId="{ADCF4F78-2A3E-49CD-883D-5E1CB5C464EA}" destId="{707F0441-4C36-4192-8E31-A79F3AFF50AE}" srcOrd="0" destOrd="0" presId="urn:microsoft.com/office/officeart/2005/8/layout/radial6"/>
    <dgm:cxn modelId="{92AC6BD8-45D4-4F66-A6D7-3BB95D5F9E56}" type="presOf" srcId="{F99B5248-6935-4F3D-BD13-B7390D310739}" destId="{33335D0C-AD0A-4472-BAC3-5EA64C8A0061}" srcOrd="0" destOrd="0" presId="urn:microsoft.com/office/officeart/2005/8/layout/radial6"/>
    <dgm:cxn modelId="{2A470F6C-575E-4405-BB0B-67391350EF47}" srcId="{F99B5248-6935-4F3D-BD13-B7390D310739}" destId="{ADCF4F78-2A3E-49CD-883D-5E1CB5C464EA}" srcOrd="0" destOrd="0" parTransId="{A0C87BC1-8854-4F79-A38B-BB74DDFAE2B0}" sibTransId="{B71384F7-4F91-43FA-BF90-353C08993FBC}"/>
    <dgm:cxn modelId="{901835D9-7A2C-4D3D-A0EA-279D0DC49E1E}" srcId="{F99B5248-6935-4F3D-BD13-B7390D310739}" destId="{C36E1690-9BE8-4D41-8440-75D48F3CBD5F}" srcOrd="1" destOrd="0" parTransId="{86E17D78-7599-4FA9-B87C-33A2358045BB}" sibTransId="{23E4DC92-D4C9-4750-B0C0-CDAB4F0E8B0E}"/>
    <dgm:cxn modelId="{BCEEEF81-E5F9-4B1C-8149-19C2E451490D}" type="presParOf" srcId="{B48D650E-9E8A-414E-8D86-2E32D3F485F2}" destId="{33335D0C-AD0A-4472-BAC3-5EA64C8A0061}" srcOrd="0" destOrd="0" presId="urn:microsoft.com/office/officeart/2005/8/layout/radial6"/>
    <dgm:cxn modelId="{6EB541C7-A9AF-4AAA-B9A0-B1489BC9F904}" type="presParOf" srcId="{B48D650E-9E8A-414E-8D86-2E32D3F485F2}" destId="{707F0441-4C36-4192-8E31-A79F3AFF50AE}" srcOrd="1" destOrd="0" presId="urn:microsoft.com/office/officeart/2005/8/layout/radial6"/>
    <dgm:cxn modelId="{F6D3EC66-C557-4C1C-BD19-70B76D500970}" type="presParOf" srcId="{B48D650E-9E8A-414E-8D86-2E32D3F485F2}" destId="{03EA6E1D-0BCA-41AF-8C9A-B03D67C87428}" srcOrd="2" destOrd="0" presId="urn:microsoft.com/office/officeart/2005/8/layout/radial6"/>
    <dgm:cxn modelId="{0A7D3FA1-86A7-4E91-B9F4-890057570BAC}" type="presParOf" srcId="{B48D650E-9E8A-414E-8D86-2E32D3F485F2}" destId="{2FAFE390-CA15-48BC-B97A-E82D860FFBA7}" srcOrd="3" destOrd="0" presId="urn:microsoft.com/office/officeart/2005/8/layout/radial6"/>
    <dgm:cxn modelId="{CC78F57F-A66F-423D-ACEA-4FE89B0A2F3D}" type="presParOf" srcId="{B48D650E-9E8A-414E-8D86-2E32D3F485F2}" destId="{4ACB399E-EAC2-45CC-8F6D-698E0D036496}" srcOrd="4" destOrd="0" presId="urn:microsoft.com/office/officeart/2005/8/layout/radial6"/>
    <dgm:cxn modelId="{5E8E2C67-4832-44C6-8A63-6B3C1A9B8236}" type="presParOf" srcId="{B48D650E-9E8A-414E-8D86-2E32D3F485F2}" destId="{82E8AF10-77B1-46B5-B64A-402667F6108C}" srcOrd="5" destOrd="0" presId="urn:microsoft.com/office/officeart/2005/8/layout/radial6"/>
    <dgm:cxn modelId="{3B64F69E-5C02-4803-A3BC-2D4FFB1FFA9A}" type="presParOf" srcId="{B48D650E-9E8A-414E-8D86-2E32D3F485F2}" destId="{22CB51F3-2C4B-4E46-BA7A-47FF8F8D2C8A}" srcOrd="6" destOrd="0" presId="urn:microsoft.com/office/officeart/2005/8/layout/radial6"/>
    <dgm:cxn modelId="{2E366AE2-FC9F-40FF-857C-1D7E24DC30FD}" type="presParOf" srcId="{B48D650E-9E8A-414E-8D86-2E32D3F485F2}" destId="{43449A39-3BAC-4164-8C57-35A809F510E3}" srcOrd="7" destOrd="0" presId="urn:microsoft.com/office/officeart/2005/8/layout/radial6"/>
    <dgm:cxn modelId="{C60C2D25-D773-4ECF-A176-F66FCA78E786}" type="presParOf" srcId="{B48D650E-9E8A-414E-8D86-2E32D3F485F2}" destId="{EAD583FB-150B-4301-B1A6-4DD69E40DC2C}" srcOrd="8" destOrd="0" presId="urn:microsoft.com/office/officeart/2005/8/layout/radial6"/>
    <dgm:cxn modelId="{733A8526-1F23-4458-B49F-40F9767A7E6B}" type="presParOf" srcId="{B48D650E-9E8A-414E-8D86-2E32D3F485F2}" destId="{410C96FA-6D5D-49C8-804C-30E4C2E9C837}" srcOrd="9" destOrd="0" presId="urn:microsoft.com/office/officeart/2005/8/layout/radial6"/>
    <dgm:cxn modelId="{D1DFDC2E-40A1-4AD2-A06B-7CCBC9FDFA73}" type="presParOf" srcId="{B48D650E-9E8A-414E-8D86-2E32D3F485F2}" destId="{23B1DE64-C173-4378-AF14-AA8A81DD79E4}" srcOrd="10" destOrd="0" presId="urn:microsoft.com/office/officeart/2005/8/layout/radial6"/>
    <dgm:cxn modelId="{E0F8DD41-2FE0-4FC1-ABFE-3F59A2F85A93}" type="presParOf" srcId="{B48D650E-9E8A-414E-8D86-2E32D3F485F2}" destId="{DCC3DE18-5A3D-4329-B0D1-1C54AA0F5193}" srcOrd="11" destOrd="0" presId="urn:microsoft.com/office/officeart/2005/8/layout/radial6"/>
    <dgm:cxn modelId="{4ECF3ADA-0518-4983-B670-401F8BE58FE8}" type="presParOf" srcId="{B48D650E-9E8A-414E-8D86-2E32D3F485F2}" destId="{1088CD98-3A97-4710-B48B-D5D7CD5772FB}" srcOrd="12" destOrd="0" presId="urn:microsoft.com/office/officeart/2005/8/layout/radial6"/>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B28E5A4-57F0-4323-BCBE-4C268128887B}" type="doc">
      <dgm:prSet loTypeId="urn:microsoft.com/office/officeart/2005/8/layout/hList3" loCatId="list" qsTypeId="urn:microsoft.com/office/officeart/2005/8/quickstyle/simple3" qsCatId="simple" csTypeId="urn:microsoft.com/office/officeart/2005/8/colors/accent3_2" csCatId="accent3" phldr="1"/>
      <dgm:spPr/>
      <dgm:t>
        <a:bodyPr/>
        <a:lstStyle/>
        <a:p>
          <a:endParaRPr lang="es-AR"/>
        </a:p>
      </dgm:t>
    </dgm:pt>
    <dgm:pt modelId="{2C14892C-63A8-41AA-A8BD-52356BB70386}">
      <dgm:prSet phldrT="[Texto]" custT="1"/>
      <dgm:spPr>
        <a:solidFill>
          <a:srgbClr val="596C32"/>
        </a:solidFill>
      </dgm:spPr>
      <dgm:t>
        <a:bodyPr/>
        <a:lstStyle/>
        <a:p>
          <a:r>
            <a:rPr lang="es-ES" sz="4400" b="1" dirty="0" smtClean="0"/>
            <a:t>$ 650.490</a:t>
          </a:r>
          <a:endParaRPr lang="es-AR" sz="4400" b="1" dirty="0"/>
        </a:p>
      </dgm:t>
    </dgm:pt>
    <dgm:pt modelId="{C6875E4A-B0CF-4109-B2A4-DB9BDF75ABC1}" type="parTrans" cxnId="{50DC44A9-AFBF-4FE1-9CE7-8D4596FD9DFE}">
      <dgm:prSet/>
      <dgm:spPr/>
      <dgm:t>
        <a:bodyPr/>
        <a:lstStyle/>
        <a:p>
          <a:endParaRPr lang="es-AR" b="1"/>
        </a:p>
      </dgm:t>
    </dgm:pt>
    <dgm:pt modelId="{4A0CD670-CD01-44A3-8FA9-80DBB80AFD81}" type="sibTrans" cxnId="{50DC44A9-AFBF-4FE1-9CE7-8D4596FD9DFE}">
      <dgm:prSet/>
      <dgm:spPr/>
      <dgm:t>
        <a:bodyPr/>
        <a:lstStyle/>
        <a:p>
          <a:endParaRPr lang="es-AR" b="1"/>
        </a:p>
      </dgm:t>
    </dgm:pt>
    <dgm:pt modelId="{B898093E-0B5E-4F32-AE2C-DFA26F2FC5F1}">
      <dgm:prSet phldrT="[Texto]"/>
      <dgm:spPr/>
      <dgm:t>
        <a:bodyPr/>
        <a:lstStyle/>
        <a:p>
          <a:r>
            <a:rPr lang="es-ES" b="1" dirty="0" smtClean="0"/>
            <a:t>Impuestos $ 414.535</a:t>
          </a:r>
          <a:endParaRPr lang="es-AR" b="1" dirty="0"/>
        </a:p>
      </dgm:t>
    </dgm:pt>
    <dgm:pt modelId="{05986D24-A677-4148-BDDA-8EE74BA9C799}" type="parTrans" cxnId="{2D89F3CC-F89F-44B5-8AD5-20375BE493B8}">
      <dgm:prSet/>
      <dgm:spPr/>
      <dgm:t>
        <a:bodyPr/>
        <a:lstStyle/>
        <a:p>
          <a:endParaRPr lang="es-AR" b="1"/>
        </a:p>
      </dgm:t>
    </dgm:pt>
    <dgm:pt modelId="{FEA43025-08D0-4EB1-8A26-18D449E6F88D}" type="sibTrans" cxnId="{2D89F3CC-F89F-44B5-8AD5-20375BE493B8}">
      <dgm:prSet/>
      <dgm:spPr/>
      <dgm:t>
        <a:bodyPr/>
        <a:lstStyle/>
        <a:p>
          <a:endParaRPr lang="es-AR" b="1"/>
        </a:p>
      </dgm:t>
    </dgm:pt>
    <dgm:pt modelId="{3B5B17BB-EAC3-4801-8224-A28A14472D21}">
      <dgm:prSet phldrT="[Texto]"/>
      <dgm:spPr/>
      <dgm:t>
        <a:bodyPr/>
        <a:lstStyle/>
        <a:p>
          <a:r>
            <a:rPr lang="es-ES" b="1" dirty="0" err="1" smtClean="0"/>
            <a:t>Seg</a:t>
          </a:r>
          <a:r>
            <a:rPr lang="es-ES" b="1" dirty="0" smtClean="0"/>
            <a:t>. Social            $ 194.636</a:t>
          </a:r>
          <a:endParaRPr lang="es-AR" b="1" dirty="0"/>
        </a:p>
      </dgm:t>
    </dgm:pt>
    <dgm:pt modelId="{E970007B-1900-43E9-998E-5CFB1167154D}" type="parTrans" cxnId="{0710E5D5-317E-4865-A394-DDCC3A7A5C58}">
      <dgm:prSet/>
      <dgm:spPr/>
      <dgm:t>
        <a:bodyPr/>
        <a:lstStyle/>
        <a:p>
          <a:endParaRPr lang="es-AR" b="1"/>
        </a:p>
      </dgm:t>
    </dgm:pt>
    <dgm:pt modelId="{0AD98F39-6EF7-4068-B08D-97C0939E2006}" type="sibTrans" cxnId="{0710E5D5-317E-4865-A394-DDCC3A7A5C58}">
      <dgm:prSet/>
      <dgm:spPr/>
      <dgm:t>
        <a:bodyPr/>
        <a:lstStyle/>
        <a:p>
          <a:endParaRPr lang="es-AR" b="1"/>
        </a:p>
      </dgm:t>
    </dgm:pt>
    <dgm:pt modelId="{59537A1D-9C37-43ED-AA0E-62076A26DBE1}">
      <dgm:prSet phldrT="[Texto]"/>
      <dgm:spPr/>
      <dgm:t>
        <a:bodyPr/>
        <a:lstStyle/>
        <a:p>
          <a:r>
            <a:rPr lang="es-ES" b="1" dirty="0" smtClean="0"/>
            <a:t>Planes de Pago                      $ 41.319</a:t>
          </a:r>
          <a:endParaRPr lang="es-AR" b="1" dirty="0"/>
        </a:p>
      </dgm:t>
    </dgm:pt>
    <dgm:pt modelId="{B934895D-F397-4532-860C-280E3843CA38}" type="parTrans" cxnId="{D748CCBB-11CC-4059-83E0-AF9BDBD89208}">
      <dgm:prSet/>
      <dgm:spPr/>
      <dgm:t>
        <a:bodyPr/>
        <a:lstStyle/>
        <a:p>
          <a:endParaRPr lang="es-AR" b="1"/>
        </a:p>
      </dgm:t>
    </dgm:pt>
    <dgm:pt modelId="{39FA951A-1428-4AC0-9629-62F2DFE44FC7}" type="sibTrans" cxnId="{D748CCBB-11CC-4059-83E0-AF9BDBD89208}">
      <dgm:prSet/>
      <dgm:spPr/>
      <dgm:t>
        <a:bodyPr/>
        <a:lstStyle/>
        <a:p>
          <a:endParaRPr lang="es-AR" b="1"/>
        </a:p>
      </dgm:t>
    </dgm:pt>
    <dgm:pt modelId="{030B1E41-19AA-4892-AD16-A477ABFB2E00}" type="pres">
      <dgm:prSet presAssocID="{8B28E5A4-57F0-4323-BCBE-4C268128887B}" presName="composite" presStyleCnt="0">
        <dgm:presLayoutVars>
          <dgm:chMax val="1"/>
          <dgm:dir/>
          <dgm:resizeHandles val="exact"/>
        </dgm:presLayoutVars>
      </dgm:prSet>
      <dgm:spPr/>
      <dgm:t>
        <a:bodyPr/>
        <a:lstStyle/>
        <a:p>
          <a:endParaRPr lang="es-AR"/>
        </a:p>
      </dgm:t>
    </dgm:pt>
    <dgm:pt modelId="{9464ED95-A51A-437E-A201-45509D56B2AE}" type="pres">
      <dgm:prSet presAssocID="{2C14892C-63A8-41AA-A8BD-52356BB70386}" presName="roof" presStyleLbl="dkBgShp" presStyleIdx="0" presStyleCnt="2" custScaleY="135425" custLinFactNeighborX="-166"/>
      <dgm:spPr/>
      <dgm:t>
        <a:bodyPr/>
        <a:lstStyle/>
        <a:p>
          <a:endParaRPr lang="es-AR"/>
        </a:p>
      </dgm:t>
    </dgm:pt>
    <dgm:pt modelId="{D6566A77-2C46-44CD-B892-EAD8B632073E}" type="pres">
      <dgm:prSet presAssocID="{2C14892C-63A8-41AA-A8BD-52356BB70386}" presName="pillars" presStyleCnt="0"/>
      <dgm:spPr/>
    </dgm:pt>
    <dgm:pt modelId="{64DBFB2F-9B94-4F29-B1DF-D64E9C5F8F8C}" type="pres">
      <dgm:prSet presAssocID="{2C14892C-63A8-41AA-A8BD-52356BB70386}" presName="pillar1" presStyleLbl="node1" presStyleIdx="0" presStyleCnt="3">
        <dgm:presLayoutVars>
          <dgm:bulletEnabled val="1"/>
        </dgm:presLayoutVars>
      </dgm:prSet>
      <dgm:spPr/>
      <dgm:t>
        <a:bodyPr/>
        <a:lstStyle/>
        <a:p>
          <a:endParaRPr lang="es-AR"/>
        </a:p>
      </dgm:t>
    </dgm:pt>
    <dgm:pt modelId="{EC701E44-BA9F-4759-823E-DB275DD90D26}" type="pres">
      <dgm:prSet presAssocID="{3B5B17BB-EAC3-4801-8224-A28A14472D21}" presName="pillarX" presStyleLbl="node1" presStyleIdx="1" presStyleCnt="3">
        <dgm:presLayoutVars>
          <dgm:bulletEnabled val="1"/>
        </dgm:presLayoutVars>
      </dgm:prSet>
      <dgm:spPr/>
      <dgm:t>
        <a:bodyPr/>
        <a:lstStyle/>
        <a:p>
          <a:endParaRPr lang="es-AR"/>
        </a:p>
      </dgm:t>
    </dgm:pt>
    <dgm:pt modelId="{35F6BDC7-8680-45EE-94CD-55609EF9905F}" type="pres">
      <dgm:prSet presAssocID="{59537A1D-9C37-43ED-AA0E-62076A26DBE1}" presName="pillarX" presStyleLbl="node1" presStyleIdx="2" presStyleCnt="3">
        <dgm:presLayoutVars>
          <dgm:bulletEnabled val="1"/>
        </dgm:presLayoutVars>
      </dgm:prSet>
      <dgm:spPr/>
      <dgm:t>
        <a:bodyPr/>
        <a:lstStyle/>
        <a:p>
          <a:endParaRPr lang="es-AR"/>
        </a:p>
      </dgm:t>
    </dgm:pt>
    <dgm:pt modelId="{E66BC14D-B871-4E8F-8535-60649466C201}" type="pres">
      <dgm:prSet presAssocID="{2C14892C-63A8-41AA-A8BD-52356BB70386}" presName="base" presStyleLbl="dkBgShp" presStyleIdx="1" presStyleCnt="2"/>
      <dgm:spPr/>
    </dgm:pt>
  </dgm:ptLst>
  <dgm:cxnLst>
    <dgm:cxn modelId="{2D89F3CC-F89F-44B5-8AD5-20375BE493B8}" srcId="{2C14892C-63A8-41AA-A8BD-52356BB70386}" destId="{B898093E-0B5E-4F32-AE2C-DFA26F2FC5F1}" srcOrd="0" destOrd="0" parTransId="{05986D24-A677-4148-BDDA-8EE74BA9C799}" sibTransId="{FEA43025-08D0-4EB1-8A26-18D449E6F88D}"/>
    <dgm:cxn modelId="{2B24A24E-3932-451A-B880-8E9AED377DB6}" type="presOf" srcId="{B898093E-0B5E-4F32-AE2C-DFA26F2FC5F1}" destId="{64DBFB2F-9B94-4F29-B1DF-D64E9C5F8F8C}" srcOrd="0" destOrd="0" presId="urn:microsoft.com/office/officeart/2005/8/layout/hList3"/>
    <dgm:cxn modelId="{50DC44A9-AFBF-4FE1-9CE7-8D4596FD9DFE}" srcId="{8B28E5A4-57F0-4323-BCBE-4C268128887B}" destId="{2C14892C-63A8-41AA-A8BD-52356BB70386}" srcOrd="0" destOrd="0" parTransId="{C6875E4A-B0CF-4109-B2A4-DB9BDF75ABC1}" sibTransId="{4A0CD670-CD01-44A3-8FA9-80DBB80AFD81}"/>
    <dgm:cxn modelId="{D748CCBB-11CC-4059-83E0-AF9BDBD89208}" srcId="{2C14892C-63A8-41AA-A8BD-52356BB70386}" destId="{59537A1D-9C37-43ED-AA0E-62076A26DBE1}" srcOrd="2" destOrd="0" parTransId="{B934895D-F397-4532-860C-280E3843CA38}" sibTransId="{39FA951A-1428-4AC0-9629-62F2DFE44FC7}"/>
    <dgm:cxn modelId="{365E1C51-AB6A-4FC3-9695-C41B3F5DF0C3}" type="presOf" srcId="{59537A1D-9C37-43ED-AA0E-62076A26DBE1}" destId="{35F6BDC7-8680-45EE-94CD-55609EF9905F}" srcOrd="0" destOrd="0" presId="urn:microsoft.com/office/officeart/2005/8/layout/hList3"/>
    <dgm:cxn modelId="{D89B1104-9C1E-4627-AE66-DE8CF119EFB7}" type="presOf" srcId="{3B5B17BB-EAC3-4801-8224-A28A14472D21}" destId="{EC701E44-BA9F-4759-823E-DB275DD90D26}" srcOrd="0" destOrd="0" presId="urn:microsoft.com/office/officeart/2005/8/layout/hList3"/>
    <dgm:cxn modelId="{0710E5D5-317E-4865-A394-DDCC3A7A5C58}" srcId="{2C14892C-63A8-41AA-A8BD-52356BB70386}" destId="{3B5B17BB-EAC3-4801-8224-A28A14472D21}" srcOrd="1" destOrd="0" parTransId="{E970007B-1900-43E9-998E-5CFB1167154D}" sibTransId="{0AD98F39-6EF7-4068-B08D-97C0939E2006}"/>
    <dgm:cxn modelId="{D9D37F71-5ADC-4EC9-953F-F3535CFAA0C1}" type="presOf" srcId="{2C14892C-63A8-41AA-A8BD-52356BB70386}" destId="{9464ED95-A51A-437E-A201-45509D56B2AE}" srcOrd="0" destOrd="0" presId="urn:microsoft.com/office/officeart/2005/8/layout/hList3"/>
    <dgm:cxn modelId="{369F9192-334E-47EE-A44A-C731700E5444}" type="presOf" srcId="{8B28E5A4-57F0-4323-BCBE-4C268128887B}" destId="{030B1E41-19AA-4892-AD16-A477ABFB2E00}" srcOrd="0" destOrd="0" presId="urn:microsoft.com/office/officeart/2005/8/layout/hList3"/>
    <dgm:cxn modelId="{3E218A41-04C4-474C-956D-3F7EBB1B1A76}" type="presParOf" srcId="{030B1E41-19AA-4892-AD16-A477ABFB2E00}" destId="{9464ED95-A51A-437E-A201-45509D56B2AE}" srcOrd="0" destOrd="0" presId="urn:microsoft.com/office/officeart/2005/8/layout/hList3"/>
    <dgm:cxn modelId="{F4379499-A9FF-4782-9A08-43A06EDC50DD}" type="presParOf" srcId="{030B1E41-19AA-4892-AD16-A477ABFB2E00}" destId="{D6566A77-2C46-44CD-B892-EAD8B632073E}" srcOrd="1" destOrd="0" presId="urn:microsoft.com/office/officeart/2005/8/layout/hList3"/>
    <dgm:cxn modelId="{2F147438-0F6F-4632-831C-DE433DD9F2C6}" type="presParOf" srcId="{D6566A77-2C46-44CD-B892-EAD8B632073E}" destId="{64DBFB2F-9B94-4F29-B1DF-D64E9C5F8F8C}" srcOrd="0" destOrd="0" presId="urn:microsoft.com/office/officeart/2005/8/layout/hList3"/>
    <dgm:cxn modelId="{FAAD0F95-0509-4E96-A392-828B66066B85}" type="presParOf" srcId="{D6566A77-2C46-44CD-B892-EAD8B632073E}" destId="{EC701E44-BA9F-4759-823E-DB275DD90D26}" srcOrd="1" destOrd="0" presId="urn:microsoft.com/office/officeart/2005/8/layout/hList3"/>
    <dgm:cxn modelId="{B1F230DB-6206-4886-BBA6-175B829AF6AA}" type="presParOf" srcId="{D6566A77-2C46-44CD-B892-EAD8B632073E}" destId="{35F6BDC7-8680-45EE-94CD-55609EF9905F}" srcOrd="2" destOrd="0" presId="urn:microsoft.com/office/officeart/2005/8/layout/hList3"/>
    <dgm:cxn modelId="{46C34277-F431-41FC-890A-F29897D817B3}" type="presParOf" srcId="{030B1E41-19AA-4892-AD16-A477ABFB2E00}" destId="{E66BC14D-B871-4E8F-8535-60649466C201}" srcOrd="2" destOrd="0" presId="urn:microsoft.com/office/officeart/2005/8/layout/hList3"/>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66C0237-801A-40BC-B627-BC5D71BFACBE}"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s-AR"/>
        </a:p>
      </dgm:t>
    </dgm:pt>
    <dgm:pt modelId="{35EAC741-DF5E-4315-B5C3-73724DDC19C8}">
      <dgm:prSet phldrT="[Texto]"/>
      <dgm:spPr>
        <a:solidFill>
          <a:schemeClr val="accent2">
            <a:lumMod val="75000"/>
          </a:schemeClr>
        </a:solidFill>
      </dgm:spPr>
      <dgm:t>
        <a:bodyPr/>
        <a:lstStyle/>
        <a:p>
          <a:endParaRPr lang="es-AR" dirty="0"/>
        </a:p>
      </dgm:t>
    </dgm:pt>
    <dgm:pt modelId="{7B1E3472-C931-45C0-8110-56CE3A71F3F5}" type="parTrans" cxnId="{D928C518-A708-4CDB-998A-D18FA90DB7C5}">
      <dgm:prSet/>
      <dgm:spPr/>
      <dgm:t>
        <a:bodyPr/>
        <a:lstStyle/>
        <a:p>
          <a:endParaRPr lang="es-AR"/>
        </a:p>
      </dgm:t>
    </dgm:pt>
    <dgm:pt modelId="{FACED279-6C78-4BDD-8512-64DB6B8490A9}" type="sibTrans" cxnId="{D928C518-A708-4CDB-998A-D18FA90DB7C5}">
      <dgm:prSet/>
      <dgm:spPr/>
      <dgm:t>
        <a:bodyPr/>
        <a:lstStyle/>
        <a:p>
          <a:endParaRPr lang="es-AR"/>
        </a:p>
      </dgm:t>
    </dgm:pt>
    <dgm:pt modelId="{E9440A93-13BB-4021-B04A-E33E5891E7A4}">
      <dgm:prSet phldrT="[Texto]"/>
      <dgm:spPr>
        <a:solidFill>
          <a:schemeClr val="accent4">
            <a:lumMod val="75000"/>
          </a:schemeClr>
        </a:solidFill>
      </dgm:spPr>
      <dgm:t>
        <a:bodyPr/>
        <a:lstStyle/>
        <a:p>
          <a:r>
            <a:rPr lang="es-ES" dirty="0" smtClean="0"/>
            <a:t> </a:t>
          </a:r>
          <a:endParaRPr lang="es-AR" dirty="0"/>
        </a:p>
      </dgm:t>
    </dgm:pt>
    <dgm:pt modelId="{FD978C23-C6E2-4424-9883-4D7BEC16043E}" type="parTrans" cxnId="{62DCB82B-6038-4F88-B1E2-07B7E1CA3F17}">
      <dgm:prSet/>
      <dgm:spPr/>
      <dgm:t>
        <a:bodyPr/>
        <a:lstStyle/>
        <a:p>
          <a:endParaRPr lang="es-AR"/>
        </a:p>
      </dgm:t>
    </dgm:pt>
    <dgm:pt modelId="{B3003A54-6F13-4013-9794-378F60317AFC}" type="sibTrans" cxnId="{62DCB82B-6038-4F88-B1E2-07B7E1CA3F17}">
      <dgm:prSet/>
      <dgm:spPr/>
      <dgm:t>
        <a:bodyPr/>
        <a:lstStyle/>
        <a:p>
          <a:endParaRPr lang="es-AR"/>
        </a:p>
      </dgm:t>
    </dgm:pt>
    <dgm:pt modelId="{804C5236-E205-4D43-98DA-F381F3F05219}">
      <dgm:prSet phldrT="[Texto]"/>
      <dgm:spPr>
        <a:solidFill>
          <a:schemeClr val="accent3">
            <a:lumMod val="75000"/>
          </a:schemeClr>
        </a:solidFill>
      </dgm:spPr>
      <dgm:t>
        <a:bodyPr/>
        <a:lstStyle/>
        <a:p>
          <a:r>
            <a:rPr lang="es-ES" dirty="0" smtClean="0"/>
            <a:t> </a:t>
          </a:r>
          <a:endParaRPr lang="es-AR" dirty="0"/>
        </a:p>
      </dgm:t>
    </dgm:pt>
    <dgm:pt modelId="{E50B56DC-8D62-4A00-B425-8A50F3B6C1B5}" type="parTrans" cxnId="{4A4290B0-8336-4AD9-968D-3B014E0272CA}">
      <dgm:prSet/>
      <dgm:spPr/>
      <dgm:t>
        <a:bodyPr/>
        <a:lstStyle/>
        <a:p>
          <a:endParaRPr lang="es-AR"/>
        </a:p>
      </dgm:t>
    </dgm:pt>
    <dgm:pt modelId="{8876F0F7-4976-42E4-9BBF-B230ACB8E1F5}" type="sibTrans" cxnId="{4A4290B0-8336-4AD9-968D-3B014E0272CA}">
      <dgm:prSet/>
      <dgm:spPr/>
      <dgm:t>
        <a:bodyPr/>
        <a:lstStyle/>
        <a:p>
          <a:endParaRPr lang="es-AR"/>
        </a:p>
      </dgm:t>
    </dgm:pt>
    <dgm:pt modelId="{DD75D7FA-F75D-461B-8120-5D742FEFD8FE}">
      <dgm:prSet phldrT="[Texto]"/>
      <dgm:spPr/>
      <dgm:t>
        <a:bodyPr/>
        <a:lstStyle/>
        <a:p>
          <a:r>
            <a:rPr lang="es-ES" dirty="0" smtClean="0"/>
            <a:t>$ </a:t>
          </a:r>
          <a:r>
            <a:rPr lang="es-ES" dirty="0" smtClean="0">
              <a:solidFill>
                <a:schemeClr val="bg1"/>
              </a:solidFill>
            </a:rPr>
            <a:t>344.036 </a:t>
          </a:r>
          <a:r>
            <a:rPr lang="es-ES" dirty="0" smtClean="0"/>
            <a:t>millones</a:t>
          </a:r>
          <a:endParaRPr lang="es-AR" dirty="0"/>
        </a:p>
      </dgm:t>
    </dgm:pt>
    <dgm:pt modelId="{D0033253-E1CE-4BA8-B169-11D25E0419FA}" type="parTrans" cxnId="{23881D3B-6239-4644-89AD-62D7DDFCBD3A}">
      <dgm:prSet/>
      <dgm:spPr/>
      <dgm:t>
        <a:bodyPr/>
        <a:lstStyle/>
        <a:p>
          <a:endParaRPr lang="es-AR"/>
        </a:p>
      </dgm:t>
    </dgm:pt>
    <dgm:pt modelId="{4FCFE443-36C1-47CA-B6B1-90EE8986C2C0}" type="sibTrans" cxnId="{23881D3B-6239-4644-89AD-62D7DDFCBD3A}">
      <dgm:prSet/>
      <dgm:spPr/>
      <dgm:t>
        <a:bodyPr/>
        <a:lstStyle/>
        <a:p>
          <a:endParaRPr lang="es-AR"/>
        </a:p>
      </dgm:t>
    </dgm:pt>
    <dgm:pt modelId="{4CBD92A4-C556-473A-A3D7-D4A04034A514}">
      <dgm:prSet phldrT="[Texto]"/>
      <dgm:spPr/>
      <dgm:t>
        <a:bodyPr/>
        <a:lstStyle/>
        <a:p>
          <a:r>
            <a:rPr lang="es-ES" dirty="0" smtClean="0"/>
            <a:t>5.959.200 contribuyentes</a:t>
          </a:r>
          <a:endParaRPr lang="es-AR" dirty="0"/>
        </a:p>
      </dgm:t>
    </dgm:pt>
    <dgm:pt modelId="{D03D183A-E3E9-496E-A151-BE119CFD114D}" type="sibTrans" cxnId="{CB1374D1-5235-45F0-AF4B-292147971C3A}">
      <dgm:prSet/>
      <dgm:spPr/>
      <dgm:t>
        <a:bodyPr/>
        <a:lstStyle/>
        <a:p>
          <a:endParaRPr lang="es-AR"/>
        </a:p>
      </dgm:t>
    </dgm:pt>
    <dgm:pt modelId="{0DA86C93-95A2-454B-80B1-09A0A715ADEE}" type="parTrans" cxnId="{CB1374D1-5235-45F0-AF4B-292147971C3A}">
      <dgm:prSet/>
      <dgm:spPr/>
      <dgm:t>
        <a:bodyPr/>
        <a:lstStyle/>
        <a:p>
          <a:endParaRPr lang="es-AR"/>
        </a:p>
      </dgm:t>
    </dgm:pt>
    <dgm:pt modelId="{272BBCDE-8FE4-42B6-8947-134683068186}">
      <dgm:prSet phldrT="[Texto]"/>
      <dgm:spPr/>
      <dgm:t>
        <a:bodyPr/>
        <a:lstStyle/>
        <a:p>
          <a:r>
            <a:rPr lang="es-ES" dirty="0" smtClean="0"/>
            <a:t>20 millones obligaciones</a:t>
          </a:r>
          <a:endParaRPr lang="es-AR" dirty="0"/>
        </a:p>
      </dgm:t>
    </dgm:pt>
    <dgm:pt modelId="{1E25A0A6-AC7F-43BA-9CF9-93D056EE8BA6}" type="sibTrans" cxnId="{F8A8BDE2-3DD6-4E7C-9C2F-1FD88229BA90}">
      <dgm:prSet/>
      <dgm:spPr/>
      <dgm:t>
        <a:bodyPr/>
        <a:lstStyle/>
        <a:p>
          <a:endParaRPr lang="es-AR"/>
        </a:p>
      </dgm:t>
    </dgm:pt>
    <dgm:pt modelId="{56CB1D17-F11A-40B9-8AAE-09C8E0FA7040}" type="parTrans" cxnId="{F8A8BDE2-3DD6-4E7C-9C2F-1FD88229BA90}">
      <dgm:prSet/>
      <dgm:spPr/>
      <dgm:t>
        <a:bodyPr/>
        <a:lstStyle/>
        <a:p>
          <a:endParaRPr lang="es-AR"/>
        </a:p>
      </dgm:t>
    </dgm:pt>
    <dgm:pt modelId="{FC13C893-360C-4E51-8A86-35C1A36483A1}" type="pres">
      <dgm:prSet presAssocID="{866C0237-801A-40BC-B627-BC5D71BFACBE}" presName="Name0" presStyleCnt="0">
        <dgm:presLayoutVars>
          <dgm:dir/>
          <dgm:animLvl val="lvl"/>
          <dgm:resizeHandles val="exact"/>
        </dgm:presLayoutVars>
      </dgm:prSet>
      <dgm:spPr/>
      <dgm:t>
        <a:bodyPr/>
        <a:lstStyle/>
        <a:p>
          <a:endParaRPr lang="es-AR"/>
        </a:p>
      </dgm:t>
    </dgm:pt>
    <dgm:pt modelId="{16699EF1-05A1-44EE-B5C6-4255191120CE}" type="pres">
      <dgm:prSet presAssocID="{35EAC741-DF5E-4315-B5C3-73724DDC19C8}" presName="compositeNode" presStyleCnt="0">
        <dgm:presLayoutVars>
          <dgm:bulletEnabled val="1"/>
        </dgm:presLayoutVars>
      </dgm:prSet>
      <dgm:spPr/>
    </dgm:pt>
    <dgm:pt modelId="{06959D1A-6CB4-410A-A7DA-A6A7469F5C8D}" type="pres">
      <dgm:prSet presAssocID="{35EAC741-DF5E-4315-B5C3-73724DDC19C8}" presName="bgRect" presStyleLbl="node1" presStyleIdx="0" presStyleCnt="3" custScaleY="49309"/>
      <dgm:spPr/>
      <dgm:t>
        <a:bodyPr/>
        <a:lstStyle/>
        <a:p>
          <a:endParaRPr lang="es-AR"/>
        </a:p>
      </dgm:t>
    </dgm:pt>
    <dgm:pt modelId="{DD1C2025-4AEF-46AF-B7C7-9ACB86E84FF2}" type="pres">
      <dgm:prSet presAssocID="{35EAC741-DF5E-4315-B5C3-73724DDC19C8}" presName="parentNode" presStyleLbl="node1" presStyleIdx="0" presStyleCnt="3">
        <dgm:presLayoutVars>
          <dgm:chMax val="0"/>
          <dgm:bulletEnabled val="1"/>
        </dgm:presLayoutVars>
      </dgm:prSet>
      <dgm:spPr/>
      <dgm:t>
        <a:bodyPr/>
        <a:lstStyle/>
        <a:p>
          <a:endParaRPr lang="es-AR"/>
        </a:p>
      </dgm:t>
    </dgm:pt>
    <dgm:pt modelId="{DFE7D3A6-52D4-4634-802E-44942643E70D}" type="pres">
      <dgm:prSet presAssocID="{35EAC741-DF5E-4315-B5C3-73724DDC19C8}" presName="childNode" presStyleLbl="node1" presStyleIdx="0" presStyleCnt="3">
        <dgm:presLayoutVars>
          <dgm:bulletEnabled val="1"/>
        </dgm:presLayoutVars>
      </dgm:prSet>
      <dgm:spPr/>
      <dgm:t>
        <a:bodyPr/>
        <a:lstStyle/>
        <a:p>
          <a:endParaRPr lang="es-AR"/>
        </a:p>
      </dgm:t>
    </dgm:pt>
    <dgm:pt modelId="{D664BA21-2AA4-47C1-B2B9-B17F8B670B13}" type="pres">
      <dgm:prSet presAssocID="{FACED279-6C78-4BDD-8512-64DB6B8490A9}" presName="hSp" presStyleCnt="0"/>
      <dgm:spPr/>
    </dgm:pt>
    <dgm:pt modelId="{76B959C4-2018-4BDB-AEAD-6326A67FF531}" type="pres">
      <dgm:prSet presAssocID="{FACED279-6C78-4BDD-8512-64DB6B8490A9}" presName="vProcSp" presStyleCnt="0"/>
      <dgm:spPr/>
    </dgm:pt>
    <dgm:pt modelId="{4D3D608C-3540-405C-B5F5-4C49E838822A}" type="pres">
      <dgm:prSet presAssocID="{FACED279-6C78-4BDD-8512-64DB6B8490A9}" presName="vSp1" presStyleCnt="0"/>
      <dgm:spPr/>
    </dgm:pt>
    <dgm:pt modelId="{30156085-A730-47F4-8AC5-75B4D68885B9}" type="pres">
      <dgm:prSet presAssocID="{FACED279-6C78-4BDD-8512-64DB6B8490A9}" presName="simulatedConn" presStyleLbl="solidFgAcc1" presStyleIdx="0" presStyleCnt="2" custScaleX="65254" custLinFactY="-200000" custLinFactNeighborY="-233128"/>
      <dgm:spPr/>
    </dgm:pt>
    <dgm:pt modelId="{C31FA7CA-FCEA-4ED7-8AC3-E84B1520342B}" type="pres">
      <dgm:prSet presAssocID="{FACED279-6C78-4BDD-8512-64DB6B8490A9}" presName="vSp2" presStyleCnt="0"/>
      <dgm:spPr/>
    </dgm:pt>
    <dgm:pt modelId="{AA51F840-1979-46AD-89F6-4A0CEF52E117}" type="pres">
      <dgm:prSet presAssocID="{FACED279-6C78-4BDD-8512-64DB6B8490A9}" presName="sibTrans" presStyleCnt="0"/>
      <dgm:spPr/>
    </dgm:pt>
    <dgm:pt modelId="{6BF9739C-2822-455D-9E58-19B94226D66D}" type="pres">
      <dgm:prSet presAssocID="{E9440A93-13BB-4021-B04A-E33E5891E7A4}" presName="compositeNode" presStyleCnt="0">
        <dgm:presLayoutVars>
          <dgm:bulletEnabled val="1"/>
        </dgm:presLayoutVars>
      </dgm:prSet>
      <dgm:spPr/>
    </dgm:pt>
    <dgm:pt modelId="{7A8D65FA-14DC-4C56-9F18-ABB6A8D8E0EE}" type="pres">
      <dgm:prSet presAssocID="{E9440A93-13BB-4021-B04A-E33E5891E7A4}" presName="bgRect" presStyleLbl="node1" presStyleIdx="1" presStyleCnt="3" custScaleY="49309"/>
      <dgm:spPr/>
      <dgm:t>
        <a:bodyPr/>
        <a:lstStyle/>
        <a:p>
          <a:endParaRPr lang="es-AR"/>
        </a:p>
      </dgm:t>
    </dgm:pt>
    <dgm:pt modelId="{6A528026-2D77-47D6-B25F-B1A0BF0051A6}" type="pres">
      <dgm:prSet presAssocID="{E9440A93-13BB-4021-B04A-E33E5891E7A4}" presName="parentNode" presStyleLbl="node1" presStyleIdx="1" presStyleCnt="3">
        <dgm:presLayoutVars>
          <dgm:chMax val="0"/>
          <dgm:bulletEnabled val="1"/>
        </dgm:presLayoutVars>
      </dgm:prSet>
      <dgm:spPr/>
      <dgm:t>
        <a:bodyPr/>
        <a:lstStyle/>
        <a:p>
          <a:endParaRPr lang="es-AR"/>
        </a:p>
      </dgm:t>
    </dgm:pt>
    <dgm:pt modelId="{93D9F473-CDD3-46C5-A414-3F5208B2B7F6}" type="pres">
      <dgm:prSet presAssocID="{E9440A93-13BB-4021-B04A-E33E5891E7A4}" presName="childNode" presStyleLbl="node1" presStyleIdx="1" presStyleCnt="3">
        <dgm:presLayoutVars>
          <dgm:bulletEnabled val="1"/>
        </dgm:presLayoutVars>
      </dgm:prSet>
      <dgm:spPr/>
      <dgm:t>
        <a:bodyPr/>
        <a:lstStyle/>
        <a:p>
          <a:endParaRPr lang="es-AR"/>
        </a:p>
      </dgm:t>
    </dgm:pt>
    <dgm:pt modelId="{5443A4A1-174B-4B25-A489-6851FE64FA0D}" type="pres">
      <dgm:prSet presAssocID="{B3003A54-6F13-4013-9794-378F60317AFC}" presName="hSp" presStyleCnt="0"/>
      <dgm:spPr/>
    </dgm:pt>
    <dgm:pt modelId="{631661C9-418C-4BD7-8985-E286F6D1A3BC}" type="pres">
      <dgm:prSet presAssocID="{B3003A54-6F13-4013-9794-378F60317AFC}" presName="vProcSp" presStyleCnt="0"/>
      <dgm:spPr/>
    </dgm:pt>
    <dgm:pt modelId="{9D72D642-8E62-4C61-B900-C83241BD7C61}" type="pres">
      <dgm:prSet presAssocID="{B3003A54-6F13-4013-9794-378F60317AFC}" presName="vSp1" presStyleCnt="0"/>
      <dgm:spPr/>
    </dgm:pt>
    <dgm:pt modelId="{19B161BF-C3D2-41D1-980B-EABD6C6C1D6B}" type="pres">
      <dgm:prSet presAssocID="{B3003A54-6F13-4013-9794-378F60317AFC}" presName="simulatedConn" presStyleLbl="solidFgAcc1" presStyleIdx="1" presStyleCnt="2" custScaleX="65254" custLinFactY="-200000" custLinFactNeighborY="-233128"/>
      <dgm:spPr/>
    </dgm:pt>
    <dgm:pt modelId="{57764132-140D-45B8-8392-8B615B586A04}" type="pres">
      <dgm:prSet presAssocID="{B3003A54-6F13-4013-9794-378F60317AFC}" presName="vSp2" presStyleCnt="0"/>
      <dgm:spPr/>
    </dgm:pt>
    <dgm:pt modelId="{B5F4CECA-7A43-4D3F-88BB-38FB2A857BA9}" type="pres">
      <dgm:prSet presAssocID="{B3003A54-6F13-4013-9794-378F60317AFC}" presName="sibTrans" presStyleCnt="0"/>
      <dgm:spPr/>
    </dgm:pt>
    <dgm:pt modelId="{6AE81DD9-C1C8-4F31-8537-9C229B05D64D}" type="pres">
      <dgm:prSet presAssocID="{804C5236-E205-4D43-98DA-F381F3F05219}" presName="compositeNode" presStyleCnt="0">
        <dgm:presLayoutVars>
          <dgm:bulletEnabled val="1"/>
        </dgm:presLayoutVars>
      </dgm:prSet>
      <dgm:spPr/>
    </dgm:pt>
    <dgm:pt modelId="{01BF9E8F-86CA-469A-A34B-BA53097CAA62}" type="pres">
      <dgm:prSet presAssocID="{804C5236-E205-4D43-98DA-F381F3F05219}" presName="bgRect" presStyleLbl="node1" presStyleIdx="2" presStyleCnt="3" custScaleY="49309"/>
      <dgm:spPr/>
      <dgm:t>
        <a:bodyPr/>
        <a:lstStyle/>
        <a:p>
          <a:endParaRPr lang="es-AR"/>
        </a:p>
      </dgm:t>
    </dgm:pt>
    <dgm:pt modelId="{63F1715D-6574-4188-A448-DAAA3B42981F}" type="pres">
      <dgm:prSet presAssocID="{804C5236-E205-4D43-98DA-F381F3F05219}" presName="parentNode" presStyleLbl="node1" presStyleIdx="2" presStyleCnt="3">
        <dgm:presLayoutVars>
          <dgm:chMax val="0"/>
          <dgm:bulletEnabled val="1"/>
        </dgm:presLayoutVars>
      </dgm:prSet>
      <dgm:spPr/>
      <dgm:t>
        <a:bodyPr/>
        <a:lstStyle/>
        <a:p>
          <a:endParaRPr lang="es-AR"/>
        </a:p>
      </dgm:t>
    </dgm:pt>
    <dgm:pt modelId="{98EF0C3B-CDE9-4705-9476-C7E51D194849}" type="pres">
      <dgm:prSet presAssocID="{804C5236-E205-4D43-98DA-F381F3F05219}" presName="childNode" presStyleLbl="node1" presStyleIdx="2" presStyleCnt="3">
        <dgm:presLayoutVars>
          <dgm:bulletEnabled val="1"/>
        </dgm:presLayoutVars>
      </dgm:prSet>
      <dgm:spPr/>
      <dgm:t>
        <a:bodyPr/>
        <a:lstStyle/>
        <a:p>
          <a:endParaRPr lang="es-AR"/>
        </a:p>
      </dgm:t>
    </dgm:pt>
  </dgm:ptLst>
  <dgm:cxnLst>
    <dgm:cxn modelId="{F8A8BDE2-3DD6-4E7C-9C2F-1FD88229BA90}" srcId="{E9440A93-13BB-4021-B04A-E33E5891E7A4}" destId="{272BBCDE-8FE4-42B6-8947-134683068186}" srcOrd="0" destOrd="0" parTransId="{56CB1D17-F11A-40B9-8AAE-09C8E0FA7040}" sibTransId="{1E25A0A6-AC7F-43BA-9CF9-93D056EE8BA6}"/>
    <dgm:cxn modelId="{87350150-0F15-4C08-BD96-C15B5C7B7B6D}" type="presOf" srcId="{866C0237-801A-40BC-B627-BC5D71BFACBE}" destId="{FC13C893-360C-4E51-8A86-35C1A36483A1}" srcOrd="0" destOrd="0" presId="urn:microsoft.com/office/officeart/2005/8/layout/hProcess7"/>
    <dgm:cxn modelId="{13F64E6F-83A3-4F25-AA6F-5A4CEBED3242}" type="presOf" srcId="{272BBCDE-8FE4-42B6-8947-134683068186}" destId="{93D9F473-CDD3-46C5-A414-3F5208B2B7F6}" srcOrd="0" destOrd="0" presId="urn:microsoft.com/office/officeart/2005/8/layout/hProcess7"/>
    <dgm:cxn modelId="{46908BC3-5E1C-4C20-9E0C-C3CB8BF86A14}" type="presOf" srcId="{DD75D7FA-F75D-461B-8120-5D742FEFD8FE}" destId="{98EF0C3B-CDE9-4705-9476-C7E51D194849}" srcOrd="0" destOrd="0" presId="urn:microsoft.com/office/officeart/2005/8/layout/hProcess7"/>
    <dgm:cxn modelId="{4A4290B0-8336-4AD9-968D-3B014E0272CA}" srcId="{866C0237-801A-40BC-B627-BC5D71BFACBE}" destId="{804C5236-E205-4D43-98DA-F381F3F05219}" srcOrd="2" destOrd="0" parTransId="{E50B56DC-8D62-4A00-B425-8A50F3B6C1B5}" sibTransId="{8876F0F7-4976-42E4-9BBF-B230ACB8E1F5}"/>
    <dgm:cxn modelId="{4A4991A3-1689-4BC6-A6BF-63DB485663F6}" type="presOf" srcId="{35EAC741-DF5E-4315-B5C3-73724DDC19C8}" destId="{DD1C2025-4AEF-46AF-B7C7-9ACB86E84FF2}" srcOrd="1" destOrd="0" presId="urn:microsoft.com/office/officeart/2005/8/layout/hProcess7"/>
    <dgm:cxn modelId="{8A406A6C-E595-4C7F-923A-0A4291EDCBCE}" type="presOf" srcId="{804C5236-E205-4D43-98DA-F381F3F05219}" destId="{63F1715D-6574-4188-A448-DAAA3B42981F}" srcOrd="1" destOrd="0" presId="urn:microsoft.com/office/officeart/2005/8/layout/hProcess7"/>
    <dgm:cxn modelId="{A5F62E4D-C97A-4A17-825C-FA670C1B2CF2}" type="presOf" srcId="{35EAC741-DF5E-4315-B5C3-73724DDC19C8}" destId="{06959D1A-6CB4-410A-A7DA-A6A7469F5C8D}" srcOrd="0" destOrd="0" presId="urn:microsoft.com/office/officeart/2005/8/layout/hProcess7"/>
    <dgm:cxn modelId="{62DCB82B-6038-4F88-B1E2-07B7E1CA3F17}" srcId="{866C0237-801A-40BC-B627-BC5D71BFACBE}" destId="{E9440A93-13BB-4021-B04A-E33E5891E7A4}" srcOrd="1" destOrd="0" parTransId="{FD978C23-C6E2-4424-9883-4D7BEC16043E}" sibTransId="{B3003A54-6F13-4013-9794-378F60317AFC}"/>
    <dgm:cxn modelId="{44BC5D54-8D3D-4BF9-9F18-0DA9D26E36D9}" type="presOf" srcId="{804C5236-E205-4D43-98DA-F381F3F05219}" destId="{01BF9E8F-86CA-469A-A34B-BA53097CAA62}" srcOrd="0" destOrd="0" presId="urn:microsoft.com/office/officeart/2005/8/layout/hProcess7"/>
    <dgm:cxn modelId="{FB0076A7-E69D-48DB-A2A0-C2C2140F8F6D}" type="presOf" srcId="{E9440A93-13BB-4021-B04A-E33E5891E7A4}" destId="{6A528026-2D77-47D6-B25F-B1A0BF0051A6}" srcOrd="1" destOrd="0" presId="urn:microsoft.com/office/officeart/2005/8/layout/hProcess7"/>
    <dgm:cxn modelId="{5276300C-6502-4675-BC2D-D0E53CFF1363}" type="presOf" srcId="{4CBD92A4-C556-473A-A3D7-D4A04034A514}" destId="{DFE7D3A6-52D4-4634-802E-44942643E70D}" srcOrd="0" destOrd="0" presId="urn:microsoft.com/office/officeart/2005/8/layout/hProcess7"/>
    <dgm:cxn modelId="{D928C518-A708-4CDB-998A-D18FA90DB7C5}" srcId="{866C0237-801A-40BC-B627-BC5D71BFACBE}" destId="{35EAC741-DF5E-4315-B5C3-73724DDC19C8}" srcOrd="0" destOrd="0" parTransId="{7B1E3472-C931-45C0-8110-56CE3A71F3F5}" sibTransId="{FACED279-6C78-4BDD-8512-64DB6B8490A9}"/>
    <dgm:cxn modelId="{23881D3B-6239-4644-89AD-62D7DDFCBD3A}" srcId="{804C5236-E205-4D43-98DA-F381F3F05219}" destId="{DD75D7FA-F75D-461B-8120-5D742FEFD8FE}" srcOrd="0" destOrd="0" parTransId="{D0033253-E1CE-4BA8-B169-11D25E0419FA}" sibTransId="{4FCFE443-36C1-47CA-B6B1-90EE8986C2C0}"/>
    <dgm:cxn modelId="{CB1374D1-5235-45F0-AF4B-292147971C3A}" srcId="{35EAC741-DF5E-4315-B5C3-73724DDC19C8}" destId="{4CBD92A4-C556-473A-A3D7-D4A04034A514}" srcOrd="0" destOrd="0" parTransId="{0DA86C93-95A2-454B-80B1-09A0A715ADEE}" sibTransId="{D03D183A-E3E9-496E-A151-BE119CFD114D}"/>
    <dgm:cxn modelId="{8CDD9F68-D10A-41D6-9C9F-618115023363}" type="presOf" srcId="{E9440A93-13BB-4021-B04A-E33E5891E7A4}" destId="{7A8D65FA-14DC-4C56-9F18-ABB6A8D8E0EE}" srcOrd="0" destOrd="0" presId="urn:microsoft.com/office/officeart/2005/8/layout/hProcess7"/>
    <dgm:cxn modelId="{2CBECDB6-7220-4F48-92D9-39D88B4B7BF7}" type="presParOf" srcId="{FC13C893-360C-4E51-8A86-35C1A36483A1}" destId="{16699EF1-05A1-44EE-B5C6-4255191120CE}" srcOrd="0" destOrd="0" presId="urn:microsoft.com/office/officeart/2005/8/layout/hProcess7"/>
    <dgm:cxn modelId="{24B14B18-3CCB-4200-9317-D8AF231A4F90}" type="presParOf" srcId="{16699EF1-05A1-44EE-B5C6-4255191120CE}" destId="{06959D1A-6CB4-410A-A7DA-A6A7469F5C8D}" srcOrd="0" destOrd="0" presId="urn:microsoft.com/office/officeart/2005/8/layout/hProcess7"/>
    <dgm:cxn modelId="{EA2499F9-1292-44E6-B462-F5D2AEAB2F11}" type="presParOf" srcId="{16699EF1-05A1-44EE-B5C6-4255191120CE}" destId="{DD1C2025-4AEF-46AF-B7C7-9ACB86E84FF2}" srcOrd="1" destOrd="0" presId="urn:microsoft.com/office/officeart/2005/8/layout/hProcess7"/>
    <dgm:cxn modelId="{A02AABCB-4C68-4C88-BDF5-859AF7DBB300}" type="presParOf" srcId="{16699EF1-05A1-44EE-B5C6-4255191120CE}" destId="{DFE7D3A6-52D4-4634-802E-44942643E70D}" srcOrd="2" destOrd="0" presId="urn:microsoft.com/office/officeart/2005/8/layout/hProcess7"/>
    <dgm:cxn modelId="{5E8B8A56-F620-4D17-84B2-4B200ED09D6C}" type="presParOf" srcId="{FC13C893-360C-4E51-8A86-35C1A36483A1}" destId="{D664BA21-2AA4-47C1-B2B9-B17F8B670B13}" srcOrd="1" destOrd="0" presId="urn:microsoft.com/office/officeart/2005/8/layout/hProcess7"/>
    <dgm:cxn modelId="{42D0E940-61EA-41E7-8FE9-7546F46C824B}" type="presParOf" srcId="{FC13C893-360C-4E51-8A86-35C1A36483A1}" destId="{76B959C4-2018-4BDB-AEAD-6326A67FF531}" srcOrd="2" destOrd="0" presId="urn:microsoft.com/office/officeart/2005/8/layout/hProcess7"/>
    <dgm:cxn modelId="{A48EF0B7-8DD9-42DB-BA73-ADA0DD7942E7}" type="presParOf" srcId="{76B959C4-2018-4BDB-AEAD-6326A67FF531}" destId="{4D3D608C-3540-405C-B5F5-4C49E838822A}" srcOrd="0" destOrd="0" presId="urn:microsoft.com/office/officeart/2005/8/layout/hProcess7"/>
    <dgm:cxn modelId="{7F5515ED-F0BD-4192-A38B-6DC8EFEBE407}" type="presParOf" srcId="{76B959C4-2018-4BDB-AEAD-6326A67FF531}" destId="{30156085-A730-47F4-8AC5-75B4D68885B9}" srcOrd="1" destOrd="0" presId="urn:microsoft.com/office/officeart/2005/8/layout/hProcess7"/>
    <dgm:cxn modelId="{F8365279-25FD-4E06-9C0B-0277B9C94AA4}" type="presParOf" srcId="{76B959C4-2018-4BDB-AEAD-6326A67FF531}" destId="{C31FA7CA-FCEA-4ED7-8AC3-E84B1520342B}" srcOrd="2" destOrd="0" presId="urn:microsoft.com/office/officeart/2005/8/layout/hProcess7"/>
    <dgm:cxn modelId="{CD1DA16E-84E1-480D-B98F-19E3DE1444F7}" type="presParOf" srcId="{FC13C893-360C-4E51-8A86-35C1A36483A1}" destId="{AA51F840-1979-46AD-89F6-4A0CEF52E117}" srcOrd="3" destOrd="0" presId="urn:microsoft.com/office/officeart/2005/8/layout/hProcess7"/>
    <dgm:cxn modelId="{4929BED1-FB69-412F-ABE7-6B5EC49EBA6D}" type="presParOf" srcId="{FC13C893-360C-4E51-8A86-35C1A36483A1}" destId="{6BF9739C-2822-455D-9E58-19B94226D66D}" srcOrd="4" destOrd="0" presId="urn:microsoft.com/office/officeart/2005/8/layout/hProcess7"/>
    <dgm:cxn modelId="{1D5589CE-A9C2-46B1-9EDA-F9A9A0A284CD}" type="presParOf" srcId="{6BF9739C-2822-455D-9E58-19B94226D66D}" destId="{7A8D65FA-14DC-4C56-9F18-ABB6A8D8E0EE}" srcOrd="0" destOrd="0" presId="urn:microsoft.com/office/officeart/2005/8/layout/hProcess7"/>
    <dgm:cxn modelId="{F7080758-B81A-4376-A99A-5BA2DC07262D}" type="presParOf" srcId="{6BF9739C-2822-455D-9E58-19B94226D66D}" destId="{6A528026-2D77-47D6-B25F-B1A0BF0051A6}" srcOrd="1" destOrd="0" presId="urn:microsoft.com/office/officeart/2005/8/layout/hProcess7"/>
    <dgm:cxn modelId="{433FFAE0-FAFF-4C28-9705-3A811F449BF6}" type="presParOf" srcId="{6BF9739C-2822-455D-9E58-19B94226D66D}" destId="{93D9F473-CDD3-46C5-A414-3F5208B2B7F6}" srcOrd="2" destOrd="0" presId="urn:microsoft.com/office/officeart/2005/8/layout/hProcess7"/>
    <dgm:cxn modelId="{49A5B59D-FBEE-49B5-AB66-5FC8BE080AA2}" type="presParOf" srcId="{FC13C893-360C-4E51-8A86-35C1A36483A1}" destId="{5443A4A1-174B-4B25-A489-6851FE64FA0D}" srcOrd="5" destOrd="0" presId="urn:microsoft.com/office/officeart/2005/8/layout/hProcess7"/>
    <dgm:cxn modelId="{B6C2B9DC-59D8-4A78-9F3C-863DC130A169}" type="presParOf" srcId="{FC13C893-360C-4E51-8A86-35C1A36483A1}" destId="{631661C9-418C-4BD7-8985-E286F6D1A3BC}" srcOrd="6" destOrd="0" presId="urn:microsoft.com/office/officeart/2005/8/layout/hProcess7"/>
    <dgm:cxn modelId="{24F796D3-3B34-4943-8424-BB32F86E5318}" type="presParOf" srcId="{631661C9-418C-4BD7-8985-E286F6D1A3BC}" destId="{9D72D642-8E62-4C61-B900-C83241BD7C61}" srcOrd="0" destOrd="0" presId="urn:microsoft.com/office/officeart/2005/8/layout/hProcess7"/>
    <dgm:cxn modelId="{8906C632-E02A-492A-8E12-4F278001940D}" type="presParOf" srcId="{631661C9-418C-4BD7-8985-E286F6D1A3BC}" destId="{19B161BF-C3D2-41D1-980B-EABD6C6C1D6B}" srcOrd="1" destOrd="0" presId="urn:microsoft.com/office/officeart/2005/8/layout/hProcess7"/>
    <dgm:cxn modelId="{6EBFF46A-907B-4AFB-82F4-7F9A76D4CF58}" type="presParOf" srcId="{631661C9-418C-4BD7-8985-E286F6D1A3BC}" destId="{57764132-140D-45B8-8392-8B615B586A04}" srcOrd="2" destOrd="0" presId="urn:microsoft.com/office/officeart/2005/8/layout/hProcess7"/>
    <dgm:cxn modelId="{C1E06763-8C8D-4B37-930C-552A9FAD6ED1}" type="presParOf" srcId="{FC13C893-360C-4E51-8A86-35C1A36483A1}" destId="{B5F4CECA-7A43-4D3F-88BB-38FB2A857BA9}" srcOrd="7" destOrd="0" presId="urn:microsoft.com/office/officeart/2005/8/layout/hProcess7"/>
    <dgm:cxn modelId="{8D3D058D-D2B1-4A12-8AEB-5F78FBCAA42D}" type="presParOf" srcId="{FC13C893-360C-4E51-8A86-35C1A36483A1}" destId="{6AE81DD9-C1C8-4F31-8537-9C229B05D64D}" srcOrd="8" destOrd="0" presId="urn:microsoft.com/office/officeart/2005/8/layout/hProcess7"/>
    <dgm:cxn modelId="{3E744E99-98E4-4E80-B811-AD8EE8337714}" type="presParOf" srcId="{6AE81DD9-C1C8-4F31-8537-9C229B05D64D}" destId="{01BF9E8F-86CA-469A-A34B-BA53097CAA62}" srcOrd="0" destOrd="0" presId="urn:microsoft.com/office/officeart/2005/8/layout/hProcess7"/>
    <dgm:cxn modelId="{965DCF26-1831-41EF-B69C-CA804A6149B2}" type="presParOf" srcId="{6AE81DD9-C1C8-4F31-8537-9C229B05D64D}" destId="{63F1715D-6574-4188-A448-DAAA3B42981F}" srcOrd="1" destOrd="0" presId="urn:microsoft.com/office/officeart/2005/8/layout/hProcess7"/>
    <dgm:cxn modelId="{BBBBA898-8221-4FB7-B260-2E9E07DE2F35}" type="presParOf" srcId="{6AE81DD9-C1C8-4F31-8537-9C229B05D64D}" destId="{98EF0C3B-CDE9-4705-9476-C7E51D194849}" srcOrd="2" destOrd="0" presId="urn:microsoft.com/office/officeart/2005/8/layout/hProcess7"/>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8938BDA-44B8-4B51-A312-BCCA99D9D750}" type="doc">
      <dgm:prSet loTypeId="urn:microsoft.com/office/officeart/2005/8/layout/pyramid2" loCatId="list" qsTypeId="urn:microsoft.com/office/officeart/2005/8/quickstyle/simple1" qsCatId="simple" csTypeId="urn:microsoft.com/office/officeart/2005/8/colors/accent1_2" csCatId="accent1" phldr="1"/>
      <dgm:spPr/>
    </dgm:pt>
    <dgm:pt modelId="{241A950B-E4F7-48BB-987B-459C13D13BAA}">
      <dgm:prSet phldrT="[Texto]" custT="1"/>
      <dgm:spPr>
        <a:ln>
          <a:solidFill>
            <a:schemeClr val="accent3">
              <a:lumMod val="75000"/>
            </a:schemeClr>
          </a:solidFill>
        </a:ln>
      </dgm:spPr>
      <dgm:t>
        <a:bodyPr/>
        <a:lstStyle/>
        <a:p>
          <a:r>
            <a:rPr lang="es-ES" sz="1800" b="1" dirty="0" smtClean="0"/>
            <a:t>86%</a:t>
          </a:r>
          <a:endParaRPr lang="es-AR" sz="1800" b="1" dirty="0"/>
        </a:p>
      </dgm:t>
    </dgm:pt>
    <dgm:pt modelId="{045FFE0F-E8CD-47D4-9BBD-AF1B057E923A}" type="parTrans" cxnId="{8A5F25EB-DF4D-48DB-B6F2-7B51A1ACBD94}">
      <dgm:prSet/>
      <dgm:spPr/>
      <dgm:t>
        <a:bodyPr/>
        <a:lstStyle/>
        <a:p>
          <a:endParaRPr lang="es-AR" sz="1800"/>
        </a:p>
      </dgm:t>
    </dgm:pt>
    <dgm:pt modelId="{190CFBC7-CF0C-455D-82EC-62F4A3009C7F}" type="sibTrans" cxnId="{8A5F25EB-DF4D-48DB-B6F2-7B51A1ACBD94}">
      <dgm:prSet/>
      <dgm:spPr/>
      <dgm:t>
        <a:bodyPr/>
        <a:lstStyle/>
        <a:p>
          <a:endParaRPr lang="es-AR" sz="1800"/>
        </a:p>
      </dgm:t>
    </dgm:pt>
    <dgm:pt modelId="{74DB7D60-E293-40FE-9E76-E1FEB6A83C39}">
      <dgm:prSet phldrT="[Texto]" custT="1"/>
      <dgm:spPr>
        <a:ln>
          <a:solidFill>
            <a:schemeClr val="accent3">
              <a:lumMod val="75000"/>
            </a:schemeClr>
          </a:solidFill>
        </a:ln>
      </dgm:spPr>
      <dgm:t>
        <a:bodyPr/>
        <a:lstStyle/>
        <a:p>
          <a:r>
            <a:rPr lang="es-ES" sz="1800" b="1" dirty="0" smtClean="0"/>
            <a:t>9%</a:t>
          </a:r>
          <a:endParaRPr lang="es-AR" sz="1800" b="1" dirty="0"/>
        </a:p>
      </dgm:t>
    </dgm:pt>
    <dgm:pt modelId="{D033CBA9-29DE-4057-ACD6-4ACF81035A26}" type="parTrans" cxnId="{44778234-3424-4A1A-B86C-7DED39892ECD}">
      <dgm:prSet/>
      <dgm:spPr/>
      <dgm:t>
        <a:bodyPr/>
        <a:lstStyle/>
        <a:p>
          <a:endParaRPr lang="es-AR" sz="1800"/>
        </a:p>
      </dgm:t>
    </dgm:pt>
    <dgm:pt modelId="{2C1788D4-4705-4E8C-B440-DE9DA97A43CB}" type="sibTrans" cxnId="{44778234-3424-4A1A-B86C-7DED39892ECD}">
      <dgm:prSet/>
      <dgm:spPr/>
      <dgm:t>
        <a:bodyPr/>
        <a:lstStyle/>
        <a:p>
          <a:endParaRPr lang="es-AR" sz="1800"/>
        </a:p>
      </dgm:t>
    </dgm:pt>
    <dgm:pt modelId="{8242F347-8854-432A-862E-596409821FB9}">
      <dgm:prSet phldrT="[Texto]" custT="1"/>
      <dgm:spPr>
        <a:ln>
          <a:solidFill>
            <a:schemeClr val="accent3">
              <a:lumMod val="75000"/>
            </a:schemeClr>
          </a:solidFill>
        </a:ln>
      </dgm:spPr>
      <dgm:t>
        <a:bodyPr/>
        <a:lstStyle/>
        <a:p>
          <a:r>
            <a:rPr lang="es-ES" sz="1800" b="1" dirty="0" smtClean="0"/>
            <a:t>5%</a:t>
          </a:r>
          <a:endParaRPr lang="es-AR" sz="1800" b="1" dirty="0"/>
        </a:p>
      </dgm:t>
    </dgm:pt>
    <dgm:pt modelId="{FC20CE7C-5249-44F5-8036-538EB143E447}" type="parTrans" cxnId="{151A0449-6B7D-4E30-A768-DBB61B6A161A}">
      <dgm:prSet/>
      <dgm:spPr/>
      <dgm:t>
        <a:bodyPr/>
        <a:lstStyle/>
        <a:p>
          <a:endParaRPr lang="es-AR" sz="1800"/>
        </a:p>
      </dgm:t>
    </dgm:pt>
    <dgm:pt modelId="{51EFFC1B-4F13-4933-82FD-3FCDA68AD014}" type="sibTrans" cxnId="{151A0449-6B7D-4E30-A768-DBB61B6A161A}">
      <dgm:prSet/>
      <dgm:spPr/>
      <dgm:t>
        <a:bodyPr/>
        <a:lstStyle/>
        <a:p>
          <a:endParaRPr lang="es-AR" sz="1800"/>
        </a:p>
      </dgm:t>
    </dgm:pt>
    <dgm:pt modelId="{87AF77B4-2681-4664-AE31-CB219F371DD3}" type="pres">
      <dgm:prSet presAssocID="{E8938BDA-44B8-4B51-A312-BCCA99D9D750}" presName="compositeShape" presStyleCnt="0">
        <dgm:presLayoutVars>
          <dgm:dir/>
          <dgm:resizeHandles/>
        </dgm:presLayoutVars>
      </dgm:prSet>
      <dgm:spPr/>
    </dgm:pt>
    <dgm:pt modelId="{3D3B37D6-390A-478F-8B30-6034C67A0C34}" type="pres">
      <dgm:prSet presAssocID="{E8938BDA-44B8-4B51-A312-BCCA99D9D750}" presName="pyramid" presStyleLbl="node1" presStyleIdx="0" presStyleCnt="1" custFlipVert="1"/>
      <dgm:spPr/>
    </dgm:pt>
    <dgm:pt modelId="{54E4D93E-4FB4-438B-BCC5-BE8B20BDF51A}" type="pres">
      <dgm:prSet presAssocID="{E8938BDA-44B8-4B51-A312-BCCA99D9D750}" presName="theList" presStyleCnt="0"/>
      <dgm:spPr/>
    </dgm:pt>
    <dgm:pt modelId="{0055B3D4-8957-437F-A6D3-C38D79339386}" type="pres">
      <dgm:prSet presAssocID="{241A950B-E4F7-48BB-987B-459C13D13BAA}" presName="aNode" presStyleLbl="fgAcc1" presStyleIdx="0" presStyleCnt="3" custLinFactNeighborX="-40448">
        <dgm:presLayoutVars>
          <dgm:bulletEnabled val="1"/>
        </dgm:presLayoutVars>
      </dgm:prSet>
      <dgm:spPr/>
      <dgm:t>
        <a:bodyPr/>
        <a:lstStyle/>
        <a:p>
          <a:endParaRPr lang="es-AR"/>
        </a:p>
      </dgm:t>
    </dgm:pt>
    <dgm:pt modelId="{25898629-2C97-4AA7-8279-BCB4E6AB221E}" type="pres">
      <dgm:prSet presAssocID="{241A950B-E4F7-48BB-987B-459C13D13BAA}" presName="aSpace" presStyleCnt="0"/>
      <dgm:spPr/>
    </dgm:pt>
    <dgm:pt modelId="{7853AA57-4148-4507-940B-DD34851CDEF7}" type="pres">
      <dgm:prSet presAssocID="{74DB7D60-E293-40FE-9E76-E1FEB6A83C39}" presName="aNode" presStyleLbl="fgAcc1" presStyleIdx="1" presStyleCnt="3" custLinFactNeighborX="-40448">
        <dgm:presLayoutVars>
          <dgm:bulletEnabled val="1"/>
        </dgm:presLayoutVars>
      </dgm:prSet>
      <dgm:spPr/>
      <dgm:t>
        <a:bodyPr/>
        <a:lstStyle/>
        <a:p>
          <a:endParaRPr lang="es-AR"/>
        </a:p>
      </dgm:t>
    </dgm:pt>
    <dgm:pt modelId="{91A83633-A9E6-4803-94F8-F8DE2800736E}" type="pres">
      <dgm:prSet presAssocID="{74DB7D60-E293-40FE-9E76-E1FEB6A83C39}" presName="aSpace" presStyleCnt="0"/>
      <dgm:spPr/>
    </dgm:pt>
    <dgm:pt modelId="{DB1C88E8-8A02-42A9-90EA-243160E3A4AE}" type="pres">
      <dgm:prSet presAssocID="{8242F347-8854-432A-862E-596409821FB9}" presName="aNode" presStyleLbl="fgAcc1" presStyleIdx="2" presStyleCnt="3" custLinFactNeighborX="-40448">
        <dgm:presLayoutVars>
          <dgm:bulletEnabled val="1"/>
        </dgm:presLayoutVars>
      </dgm:prSet>
      <dgm:spPr/>
      <dgm:t>
        <a:bodyPr/>
        <a:lstStyle/>
        <a:p>
          <a:endParaRPr lang="es-AR"/>
        </a:p>
      </dgm:t>
    </dgm:pt>
    <dgm:pt modelId="{FA0E332A-187C-49A3-BA9B-1BAA3BB9000D}" type="pres">
      <dgm:prSet presAssocID="{8242F347-8854-432A-862E-596409821FB9}" presName="aSpace" presStyleCnt="0"/>
      <dgm:spPr/>
    </dgm:pt>
  </dgm:ptLst>
  <dgm:cxnLst>
    <dgm:cxn modelId="{D6230F76-E596-4EAF-8A19-322C4D111CF5}" type="presOf" srcId="{241A950B-E4F7-48BB-987B-459C13D13BAA}" destId="{0055B3D4-8957-437F-A6D3-C38D79339386}" srcOrd="0" destOrd="0" presId="urn:microsoft.com/office/officeart/2005/8/layout/pyramid2"/>
    <dgm:cxn modelId="{858B422D-CC38-4EAF-A9D2-6DDA763A361A}" type="presOf" srcId="{E8938BDA-44B8-4B51-A312-BCCA99D9D750}" destId="{87AF77B4-2681-4664-AE31-CB219F371DD3}" srcOrd="0" destOrd="0" presId="urn:microsoft.com/office/officeart/2005/8/layout/pyramid2"/>
    <dgm:cxn modelId="{8A5F25EB-DF4D-48DB-B6F2-7B51A1ACBD94}" srcId="{E8938BDA-44B8-4B51-A312-BCCA99D9D750}" destId="{241A950B-E4F7-48BB-987B-459C13D13BAA}" srcOrd="0" destOrd="0" parTransId="{045FFE0F-E8CD-47D4-9BBD-AF1B057E923A}" sibTransId="{190CFBC7-CF0C-455D-82EC-62F4A3009C7F}"/>
    <dgm:cxn modelId="{151A0449-6B7D-4E30-A768-DBB61B6A161A}" srcId="{E8938BDA-44B8-4B51-A312-BCCA99D9D750}" destId="{8242F347-8854-432A-862E-596409821FB9}" srcOrd="2" destOrd="0" parTransId="{FC20CE7C-5249-44F5-8036-538EB143E447}" sibTransId="{51EFFC1B-4F13-4933-82FD-3FCDA68AD014}"/>
    <dgm:cxn modelId="{1BDB7AEB-BB2D-49E5-8EA1-D29CFC77EF54}" type="presOf" srcId="{8242F347-8854-432A-862E-596409821FB9}" destId="{DB1C88E8-8A02-42A9-90EA-243160E3A4AE}" srcOrd="0" destOrd="0" presId="urn:microsoft.com/office/officeart/2005/8/layout/pyramid2"/>
    <dgm:cxn modelId="{7BE88477-52C2-4CF9-B7D0-CA15CECE0E3D}" type="presOf" srcId="{74DB7D60-E293-40FE-9E76-E1FEB6A83C39}" destId="{7853AA57-4148-4507-940B-DD34851CDEF7}" srcOrd="0" destOrd="0" presId="urn:microsoft.com/office/officeart/2005/8/layout/pyramid2"/>
    <dgm:cxn modelId="{44778234-3424-4A1A-B86C-7DED39892ECD}" srcId="{E8938BDA-44B8-4B51-A312-BCCA99D9D750}" destId="{74DB7D60-E293-40FE-9E76-E1FEB6A83C39}" srcOrd="1" destOrd="0" parTransId="{D033CBA9-29DE-4057-ACD6-4ACF81035A26}" sibTransId="{2C1788D4-4705-4E8C-B440-DE9DA97A43CB}"/>
    <dgm:cxn modelId="{81ADE294-671C-4F65-8314-E43F44B5E8D8}" type="presParOf" srcId="{87AF77B4-2681-4664-AE31-CB219F371DD3}" destId="{3D3B37D6-390A-478F-8B30-6034C67A0C34}" srcOrd="0" destOrd="0" presId="urn:microsoft.com/office/officeart/2005/8/layout/pyramid2"/>
    <dgm:cxn modelId="{60F076DF-0FA0-457D-94D6-F47EBB282825}" type="presParOf" srcId="{87AF77B4-2681-4664-AE31-CB219F371DD3}" destId="{54E4D93E-4FB4-438B-BCC5-BE8B20BDF51A}" srcOrd="1" destOrd="0" presId="urn:microsoft.com/office/officeart/2005/8/layout/pyramid2"/>
    <dgm:cxn modelId="{460E7310-8AE8-49AE-B763-09755F938CFD}" type="presParOf" srcId="{54E4D93E-4FB4-438B-BCC5-BE8B20BDF51A}" destId="{0055B3D4-8957-437F-A6D3-C38D79339386}" srcOrd="0" destOrd="0" presId="urn:microsoft.com/office/officeart/2005/8/layout/pyramid2"/>
    <dgm:cxn modelId="{315CC7C8-13E7-49D8-9D98-87CF686640A3}" type="presParOf" srcId="{54E4D93E-4FB4-438B-BCC5-BE8B20BDF51A}" destId="{25898629-2C97-4AA7-8279-BCB4E6AB221E}" srcOrd="1" destOrd="0" presId="urn:microsoft.com/office/officeart/2005/8/layout/pyramid2"/>
    <dgm:cxn modelId="{0C4B30B5-5B3D-4CE3-82D9-C11AD56AAD98}" type="presParOf" srcId="{54E4D93E-4FB4-438B-BCC5-BE8B20BDF51A}" destId="{7853AA57-4148-4507-940B-DD34851CDEF7}" srcOrd="2" destOrd="0" presId="urn:microsoft.com/office/officeart/2005/8/layout/pyramid2"/>
    <dgm:cxn modelId="{3F280CD1-8B99-4DB5-92A6-76410BF9990C}" type="presParOf" srcId="{54E4D93E-4FB4-438B-BCC5-BE8B20BDF51A}" destId="{91A83633-A9E6-4803-94F8-F8DE2800736E}" srcOrd="3" destOrd="0" presId="urn:microsoft.com/office/officeart/2005/8/layout/pyramid2"/>
    <dgm:cxn modelId="{28E65FD1-C80E-4889-B3C1-B700373702E6}" type="presParOf" srcId="{54E4D93E-4FB4-438B-BCC5-BE8B20BDF51A}" destId="{DB1C88E8-8A02-42A9-90EA-243160E3A4AE}" srcOrd="4" destOrd="0" presId="urn:microsoft.com/office/officeart/2005/8/layout/pyramid2"/>
    <dgm:cxn modelId="{75859AEE-6CA8-4085-9A12-743553994FF2}" type="presParOf" srcId="{54E4D93E-4FB4-438B-BCC5-BE8B20BDF51A}" destId="{FA0E332A-187C-49A3-BA9B-1BAA3BB9000D}" srcOrd="5" destOrd="0" presId="urn:microsoft.com/office/officeart/2005/8/layout/pyramid2"/>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FB5C770F-1F90-47F0-BC5F-0976373D683C}" type="doc">
      <dgm:prSet loTypeId="urn:microsoft.com/office/officeart/2005/8/layout/arrow2" loCatId="process" qsTypeId="urn:microsoft.com/office/officeart/2005/8/quickstyle/3d3" qsCatId="3D" csTypeId="urn:microsoft.com/office/officeart/2005/8/colors/colorful3" csCatId="colorful" phldr="1"/>
      <dgm:spPr/>
    </dgm:pt>
    <dgm:pt modelId="{E64B20A7-8FFE-4AFF-AE4F-695C1A92E871}">
      <dgm:prSet phldrT="[Texto]" custT="1"/>
      <dgm:spPr/>
      <dgm:t>
        <a:bodyPr/>
        <a:lstStyle/>
        <a:p>
          <a:r>
            <a:rPr lang="es-ES" sz="1400" b="1" dirty="0" smtClean="0"/>
            <a:t>Efectividad en las intimaciones</a:t>
          </a:r>
          <a:endParaRPr lang="es-AR" sz="1400" b="1" dirty="0"/>
        </a:p>
      </dgm:t>
    </dgm:pt>
    <dgm:pt modelId="{82B09ADC-5639-4D33-8071-6EF63C3336B1}" type="parTrans" cxnId="{32585574-71E6-48A4-BE51-024168838AC1}">
      <dgm:prSet/>
      <dgm:spPr/>
      <dgm:t>
        <a:bodyPr/>
        <a:lstStyle/>
        <a:p>
          <a:endParaRPr lang="es-AR" sz="2400" b="1"/>
        </a:p>
      </dgm:t>
    </dgm:pt>
    <dgm:pt modelId="{E3B2655E-0495-441B-A02B-D392BF377387}" type="sibTrans" cxnId="{32585574-71E6-48A4-BE51-024168838AC1}">
      <dgm:prSet/>
      <dgm:spPr/>
      <dgm:t>
        <a:bodyPr/>
        <a:lstStyle/>
        <a:p>
          <a:endParaRPr lang="es-AR" sz="2400" b="1"/>
        </a:p>
      </dgm:t>
    </dgm:pt>
    <dgm:pt modelId="{DD280178-D3D3-4BC0-A271-486EBF7DB9A6}">
      <dgm:prSet phldrT="[Texto]" custT="1"/>
      <dgm:spPr/>
      <dgm:t>
        <a:bodyPr/>
        <a:lstStyle/>
        <a:p>
          <a:r>
            <a:rPr lang="es-ES" sz="1400" b="1" dirty="0" smtClean="0"/>
            <a:t>Efectividad en la notificación</a:t>
          </a:r>
          <a:endParaRPr lang="es-AR" sz="1400" b="1" dirty="0"/>
        </a:p>
      </dgm:t>
    </dgm:pt>
    <dgm:pt modelId="{146613AB-0C4F-4122-B116-40523D4BD380}" type="parTrans" cxnId="{B7F96115-AAB6-4FE1-9640-0D7E14122190}">
      <dgm:prSet/>
      <dgm:spPr/>
      <dgm:t>
        <a:bodyPr/>
        <a:lstStyle/>
        <a:p>
          <a:endParaRPr lang="es-AR" sz="2400" b="1"/>
        </a:p>
      </dgm:t>
    </dgm:pt>
    <dgm:pt modelId="{8A793989-EE4C-45D7-B5F2-4C77B64C3DAA}" type="sibTrans" cxnId="{B7F96115-AAB6-4FE1-9640-0D7E14122190}">
      <dgm:prSet/>
      <dgm:spPr/>
      <dgm:t>
        <a:bodyPr/>
        <a:lstStyle/>
        <a:p>
          <a:endParaRPr lang="es-AR" sz="2400" b="1"/>
        </a:p>
      </dgm:t>
    </dgm:pt>
    <dgm:pt modelId="{4330ED0C-0B26-4A42-9E82-C8FF6E4A1075}">
      <dgm:prSet phldrT="[Texto]" custT="1"/>
      <dgm:spPr/>
      <dgm:t>
        <a:bodyPr/>
        <a:lstStyle/>
        <a:p>
          <a:r>
            <a:rPr lang="es-ES" sz="1400" b="1" dirty="0" smtClean="0"/>
            <a:t>Gestión de boletas de deuda</a:t>
          </a:r>
          <a:endParaRPr lang="es-AR" sz="1400" b="1" dirty="0"/>
        </a:p>
      </dgm:t>
    </dgm:pt>
    <dgm:pt modelId="{DACEDEEA-B206-4D0E-88E9-31B10D5360BD}" type="parTrans" cxnId="{3732A3AC-AF7C-4159-ADA2-D9412CCA468C}">
      <dgm:prSet/>
      <dgm:spPr/>
      <dgm:t>
        <a:bodyPr/>
        <a:lstStyle/>
        <a:p>
          <a:endParaRPr lang="es-AR" sz="2400" b="1"/>
        </a:p>
      </dgm:t>
    </dgm:pt>
    <dgm:pt modelId="{6D077ED2-7E05-4B86-ABCF-262AE23C7DA3}" type="sibTrans" cxnId="{3732A3AC-AF7C-4159-ADA2-D9412CCA468C}">
      <dgm:prSet/>
      <dgm:spPr/>
      <dgm:t>
        <a:bodyPr/>
        <a:lstStyle/>
        <a:p>
          <a:endParaRPr lang="es-AR" sz="2400" b="1"/>
        </a:p>
      </dgm:t>
    </dgm:pt>
    <dgm:pt modelId="{9B971226-D82A-4AAA-B750-BA2BAF048EDA}">
      <dgm:prSet phldrT="[Texto]" custT="1"/>
      <dgm:spPr/>
      <dgm:t>
        <a:bodyPr/>
        <a:lstStyle/>
        <a:p>
          <a:r>
            <a:rPr lang="es-ES" sz="1400" b="1" dirty="0" smtClean="0"/>
            <a:t>Reducción de la deuda en stock</a:t>
          </a:r>
          <a:endParaRPr lang="es-AR" sz="1400" b="1" dirty="0"/>
        </a:p>
      </dgm:t>
    </dgm:pt>
    <dgm:pt modelId="{2CEA0AE3-367C-4167-AA30-2BEDC62455C0}" type="parTrans" cxnId="{E314DAB1-8DD6-4FEC-8289-E4FC60DC87CB}">
      <dgm:prSet/>
      <dgm:spPr/>
      <dgm:t>
        <a:bodyPr/>
        <a:lstStyle/>
        <a:p>
          <a:endParaRPr lang="es-AR" sz="2400" b="1"/>
        </a:p>
      </dgm:t>
    </dgm:pt>
    <dgm:pt modelId="{5C701696-EF31-4E78-A91A-192D6C4A563C}" type="sibTrans" cxnId="{E314DAB1-8DD6-4FEC-8289-E4FC60DC87CB}">
      <dgm:prSet/>
      <dgm:spPr/>
      <dgm:t>
        <a:bodyPr/>
        <a:lstStyle/>
        <a:p>
          <a:endParaRPr lang="es-AR" sz="2400" b="1"/>
        </a:p>
      </dgm:t>
    </dgm:pt>
    <dgm:pt modelId="{661167B0-3074-46C2-981C-6BEAB81E2566}">
      <dgm:prSet phldrT="[Texto]" custT="1"/>
      <dgm:spPr/>
      <dgm:t>
        <a:bodyPr/>
        <a:lstStyle/>
        <a:p>
          <a:r>
            <a:rPr lang="es-ES" sz="1400" b="1" dirty="0" smtClean="0"/>
            <a:t>Localización de contribuyentes</a:t>
          </a:r>
          <a:endParaRPr lang="es-AR" sz="1400" b="1" dirty="0"/>
        </a:p>
      </dgm:t>
    </dgm:pt>
    <dgm:pt modelId="{33365E34-969D-4B1A-A130-DAE236BF71E0}" type="parTrans" cxnId="{28038432-E2C8-4DBE-BD61-7752C1E4581C}">
      <dgm:prSet/>
      <dgm:spPr/>
      <dgm:t>
        <a:bodyPr/>
        <a:lstStyle/>
        <a:p>
          <a:endParaRPr lang="es-AR"/>
        </a:p>
      </dgm:t>
    </dgm:pt>
    <dgm:pt modelId="{07FE0D22-343A-492D-B815-C5D11EC271DD}" type="sibTrans" cxnId="{28038432-E2C8-4DBE-BD61-7752C1E4581C}">
      <dgm:prSet/>
      <dgm:spPr/>
      <dgm:t>
        <a:bodyPr/>
        <a:lstStyle/>
        <a:p>
          <a:endParaRPr lang="es-AR"/>
        </a:p>
      </dgm:t>
    </dgm:pt>
    <dgm:pt modelId="{B6C2F347-E313-4B65-B53B-BA2499994A66}" type="pres">
      <dgm:prSet presAssocID="{FB5C770F-1F90-47F0-BC5F-0976373D683C}" presName="arrowDiagram" presStyleCnt="0">
        <dgm:presLayoutVars>
          <dgm:chMax val="5"/>
          <dgm:dir/>
          <dgm:resizeHandles val="exact"/>
        </dgm:presLayoutVars>
      </dgm:prSet>
      <dgm:spPr/>
    </dgm:pt>
    <dgm:pt modelId="{81753ED5-E8CD-49CC-8489-D44014479158}" type="pres">
      <dgm:prSet presAssocID="{FB5C770F-1F90-47F0-BC5F-0976373D683C}" presName="arrow" presStyleLbl="bgShp" presStyleIdx="0" presStyleCnt="1"/>
      <dgm:spPr>
        <a:solidFill>
          <a:srgbClr val="B2B6C2"/>
        </a:solidFill>
      </dgm:spPr>
    </dgm:pt>
    <dgm:pt modelId="{282D9EA9-E760-40E6-AC0C-7BF57661E1C1}" type="pres">
      <dgm:prSet presAssocID="{FB5C770F-1F90-47F0-BC5F-0976373D683C}" presName="arrowDiagram5" presStyleCnt="0"/>
      <dgm:spPr/>
    </dgm:pt>
    <dgm:pt modelId="{67D8D09C-45F6-4EA7-B69E-5882C612CEAC}" type="pres">
      <dgm:prSet presAssocID="{E64B20A7-8FFE-4AFF-AE4F-695C1A92E871}" presName="bullet5a" presStyleLbl="node1" presStyleIdx="0" presStyleCnt="5"/>
      <dgm:spPr/>
    </dgm:pt>
    <dgm:pt modelId="{82CEF798-515D-48EB-BE15-06B0284545F1}" type="pres">
      <dgm:prSet presAssocID="{E64B20A7-8FFE-4AFF-AE4F-695C1A92E871}" presName="textBox5a" presStyleLbl="revTx" presStyleIdx="0" presStyleCnt="5" custScaleX="141015" custLinFactNeighborX="25171">
        <dgm:presLayoutVars>
          <dgm:bulletEnabled val="1"/>
        </dgm:presLayoutVars>
      </dgm:prSet>
      <dgm:spPr/>
      <dgm:t>
        <a:bodyPr/>
        <a:lstStyle/>
        <a:p>
          <a:endParaRPr lang="es-AR"/>
        </a:p>
      </dgm:t>
    </dgm:pt>
    <dgm:pt modelId="{134D0680-133F-4461-B748-6DD3A62A1064}" type="pres">
      <dgm:prSet presAssocID="{661167B0-3074-46C2-981C-6BEAB81E2566}" presName="bullet5b" presStyleLbl="node1" presStyleIdx="1" presStyleCnt="5"/>
      <dgm:spPr/>
    </dgm:pt>
    <dgm:pt modelId="{DC2DF97E-DF01-4958-A605-8DB8E4A51225}" type="pres">
      <dgm:prSet presAssocID="{661167B0-3074-46C2-981C-6BEAB81E2566}" presName="textBox5b" presStyleLbl="revTx" presStyleIdx="1" presStyleCnt="5" custScaleX="162602" custLinFactNeighborX="34511">
        <dgm:presLayoutVars>
          <dgm:bulletEnabled val="1"/>
        </dgm:presLayoutVars>
      </dgm:prSet>
      <dgm:spPr/>
      <dgm:t>
        <a:bodyPr/>
        <a:lstStyle/>
        <a:p>
          <a:endParaRPr lang="es-AR"/>
        </a:p>
      </dgm:t>
    </dgm:pt>
    <dgm:pt modelId="{1A16EE86-D059-4508-88F2-3D0CAB6F73F3}" type="pres">
      <dgm:prSet presAssocID="{DD280178-D3D3-4BC0-A271-486EBF7DB9A6}" presName="bullet5c" presStyleLbl="node1" presStyleIdx="2" presStyleCnt="5"/>
      <dgm:spPr/>
    </dgm:pt>
    <dgm:pt modelId="{4F7D9430-1A92-4862-8C8B-4D7FDF7BCA1A}" type="pres">
      <dgm:prSet presAssocID="{DD280178-D3D3-4BC0-A271-486EBF7DB9A6}" presName="textBox5c" presStyleLbl="revTx" presStyleIdx="2" presStyleCnt="5">
        <dgm:presLayoutVars>
          <dgm:bulletEnabled val="1"/>
        </dgm:presLayoutVars>
      </dgm:prSet>
      <dgm:spPr/>
      <dgm:t>
        <a:bodyPr/>
        <a:lstStyle/>
        <a:p>
          <a:endParaRPr lang="es-AR"/>
        </a:p>
      </dgm:t>
    </dgm:pt>
    <dgm:pt modelId="{EF35C30E-A268-4760-BAB2-1525F498D6FA}" type="pres">
      <dgm:prSet presAssocID="{4330ED0C-0B26-4A42-9E82-C8FF6E4A1075}" presName="bullet5d" presStyleLbl="node1" presStyleIdx="3" presStyleCnt="5"/>
      <dgm:spPr/>
    </dgm:pt>
    <dgm:pt modelId="{19C7E153-8C76-43D9-88D4-4D5E5286DC7E}" type="pres">
      <dgm:prSet presAssocID="{4330ED0C-0B26-4A42-9E82-C8FF6E4A1075}" presName="textBox5d" presStyleLbl="revTx" presStyleIdx="3" presStyleCnt="5" custScaleX="119186" custScaleY="90244" custLinFactNeighborX="9226" custLinFactNeighborY="-3465">
        <dgm:presLayoutVars>
          <dgm:bulletEnabled val="1"/>
        </dgm:presLayoutVars>
      </dgm:prSet>
      <dgm:spPr/>
      <dgm:t>
        <a:bodyPr/>
        <a:lstStyle/>
        <a:p>
          <a:endParaRPr lang="es-AR"/>
        </a:p>
      </dgm:t>
    </dgm:pt>
    <dgm:pt modelId="{8D9CA408-67D0-4160-AFAB-8FA2155DDE79}" type="pres">
      <dgm:prSet presAssocID="{9B971226-D82A-4AAA-B750-BA2BAF048EDA}" presName="bullet5e" presStyleLbl="node1" presStyleIdx="4" presStyleCnt="5"/>
      <dgm:spPr/>
    </dgm:pt>
    <dgm:pt modelId="{9487FF5F-EF6C-4328-8EE6-964EB8AB0243}" type="pres">
      <dgm:prSet presAssocID="{9B971226-D82A-4AAA-B750-BA2BAF048EDA}" presName="textBox5e" presStyleLbl="revTx" presStyleIdx="4" presStyleCnt="5" custScaleX="134175" custLinFactNeighborX="19125" custLinFactNeighborY="573">
        <dgm:presLayoutVars>
          <dgm:bulletEnabled val="1"/>
        </dgm:presLayoutVars>
      </dgm:prSet>
      <dgm:spPr/>
      <dgm:t>
        <a:bodyPr/>
        <a:lstStyle/>
        <a:p>
          <a:endParaRPr lang="es-AR"/>
        </a:p>
      </dgm:t>
    </dgm:pt>
  </dgm:ptLst>
  <dgm:cxnLst>
    <dgm:cxn modelId="{32585574-71E6-48A4-BE51-024168838AC1}" srcId="{FB5C770F-1F90-47F0-BC5F-0976373D683C}" destId="{E64B20A7-8FFE-4AFF-AE4F-695C1A92E871}" srcOrd="0" destOrd="0" parTransId="{82B09ADC-5639-4D33-8071-6EF63C3336B1}" sibTransId="{E3B2655E-0495-441B-A02B-D392BF377387}"/>
    <dgm:cxn modelId="{5691923D-57C7-473D-9D18-6369BE9FA562}" type="presOf" srcId="{FB5C770F-1F90-47F0-BC5F-0976373D683C}" destId="{B6C2F347-E313-4B65-B53B-BA2499994A66}" srcOrd="0" destOrd="0" presId="urn:microsoft.com/office/officeart/2005/8/layout/arrow2"/>
    <dgm:cxn modelId="{E314DAB1-8DD6-4FEC-8289-E4FC60DC87CB}" srcId="{FB5C770F-1F90-47F0-BC5F-0976373D683C}" destId="{9B971226-D82A-4AAA-B750-BA2BAF048EDA}" srcOrd="4" destOrd="0" parTransId="{2CEA0AE3-367C-4167-AA30-2BEDC62455C0}" sibTransId="{5C701696-EF31-4E78-A91A-192D6C4A563C}"/>
    <dgm:cxn modelId="{28038432-E2C8-4DBE-BD61-7752C1E4581C}" srcId="{FB5C770F-1F90-47F0-BC5F-0976373D683C}" destId="{661167B0-3074-46C2-981C-6BEAB81E2566}" srcOrd="1" destOrd="0" parTransId="{33365E34-969D-4B1A-A130-DAE236BF71E0}" sibTransId="{07FE0D22-343A-492D-B815-C5D11EC271DD}"/>
    <dgm:cxn modelId="{2CDD25DE-7CE9-47F5-B0EC-97C3D76DE184}" type="presOf" srcId="{661167B0-3074-46C2-981C-6BEAB81E2566}" destId="{DC2DF97E-DF01-4958-A605-8DB8E4A51225}" srcOrd="0" destOrd="0" presId="urn:microsoft.com/office/officeart/2005/8/layout/arrow2"/>
    <dgm:cxn modelId="{32E11857-C5B8-40D5-AFA2-4F9AE102F3BE}" type="presOf" srcId="{E64B20A7-8FFE-4AFF-AE4F-695C1A92E871}" destId="{82CEF798-515D-48EB-BE15-06B0284545F1}" srcOrd="0" destOrd="0" presId="urn:microsoft.com/office/officeart/2005/8/layout/arrow2"/>
    <dgm:cxn modelId="{B7F96115-AAB6-4FE1-9640-0D7E14122190}" srcId="{FB5C770F-1F90-47F0-BC5F-0976373D683C}" destId="{DD280178-D3D3-4BC0-A271-486EBF7DB9A6}" srcOrd="2" destOrd="0" parTransId="{146613AB-0C4F-4122-B116-40523D4BD380}" sibTransId="{8A793989-EE4C-45D7-B5F2-4C77B64C3DAA}"/>
    <dgm:cxn modelId="{9A5DD55A-2F54-4411-B231-A9E24B24E945}" type="presOf" srcId="{9B971226-D82A-4AAA-B750-BA2BAF048EDA}" destId="{9487FF5F-EF6C-4328-8EE6-964EB8AB0243}" srcOrd="0" destOrd="0" presId="urn:microsoft.com/office/officeart/2005/8/layout/arrow2"/>
    <dgm:cxn modelId="{3732A3AC-AF7C-4159-ADA2-D9412CCA468C}" srcId="{FB5C770F-1F90-47F0-BC5F-0976373D683C}" destId="{4330ED0C-0B26-4A42-9E82-C8FF6E4A1075}" srcOrd="3" destOrd="0" parTransId="{DACEDEEA-B206-4D0E-88E9-31B10D5360BD}" sibTransId="{6D077ED2-7E05-4B86-ABCF-262AE23C7DA3}"/>
    <dgm:cxn modelId="{5F9CCCC8-2DCD-4968-868B-269B879B0A52}" type="presOf" srcId="{DD280178-D3D3-4BC0-A271-486EBF7DB9A6}" destId="{4F7D9430-1A92-4862-8C8B-4D7FDF7BCA1A}" srcOrd="0" destOrd="0" presId="urn:microsoft.com/office/officeart/2005/8/layout/arrow2"/>
    <dgm:cxn modelId="{4CECA8DA-9116-4A56-AC06-0C8EF24A5ED9}" type="presOf" srcId="{4330ED0C-0B26-4A42-9E82-C8FF6E4A1075}" destId="{19C7E153-8C76-43D9-88D4-4D5E5286DC7E}" srcOrd="0" destOrd="0" presId="urn:microsoft.com/office/officeart/2005/8/layout/arrow2"/>
    <dgm:cxn modelId="{3B88241E-115B-4FBB-BE28-817EFE2514E7}" type="presParOf" srcId="{B6C2F347-E313-4B65-B53B-BA2499994A66}" destId="{81753ED5-E8CD-49CC-8489-D44014479158}" srcOrd="0" destOrd="0" presId="urn:microsoft.com/office/officeart/2005/8/layout/arrow2"/>
    <dgm:cxn modelId="{2123E020-E955-41D2-9941-A155499358D9}" type="presParOf" srcId="{B6C2F347-E313-4B65-B53B-BA2499994A66}" destId="{282D9EA9-E760-40E6-AC0C-7BF57661E1C1}" srcOrd="1" destOrd="0" presId="urn:microsoft.com/office/officeart/2005/8/layout/arrow2"/>
    <dgm:cxn modelId="{04513EE4-AFF4-41D7-B9FD-9E55F5C36725}" type="presParOf" srcId="{282D9EA9-E760-40E6-AC0C-7BF57661E1C1}" destId="{67D8D09C-45F6-4EA7-B69E-5882C612CEAC}" srcOrd="0" destOrd="0" presId="urn:microsoft.com/office/officeart/2005/8/layout/arrow2"/>
    <dgm:cxn modelId="{F5AFCB49-BF78-42F3-8ADD-FA834A94B977}" type="presParOf" srcId="{282D9EA9-E760-40E6-AC0C-7BF57661E1C1}" destId="{82CEF798-515D-48EB-BE15-06B0284545F1}" srcOrd="1" destOrd="0" presId="urn:microsoft.com/office/officeart/2005/8/layout/arrow2"/>
    <dgm:cxn modelId="{5975D677-B0C4-47FE-AA1F-166BC93543A3}" type="presParOf" srcId="{282D9EA9-E760-40E6-AC0C-7BF57661E1C1}" destId="{134D0680-133F-4461-B748-6DD3A62A1064}" srcOrd="2" destOrd="0" presId="urn:microsoft.com/office/officeart/2005/8/layout/arrow2"/>
    <dgm:cxn modelId="{400B1F28-C06B-447C-93DD-C029077CAE49}" type="presParOf" srcId="{282D9EA9-E760-40E6-AC0C-7BF57661E1C1}" destId="{DC2DF97E-DF01-4958-A605-8DB8E4A51225}" srcOrd="3" destOrd="0" presId="urn:microsoft.com/office/officeart/2005/8/layout/arrow2"/>
    <dgm:cxn modelId="{9D55775A-198D-41CC-A7A0-36DC0F74C473}" type="presParOf" srcId="{282D9EA9-E760-40E6-AC0C-7BF57661E1C1}" destId="{1A16EE86-D059-4508-88F2-3D0CAB6F73F3}" srcOrd="4" destOrd="0" presId="urn:microsoft.com/office/officeart/2005/8/layout/arrow2"/>
    <dgm:cxn modelId="{4C32C419-F0A2-4D5F-8BF6-DF177DAF51EE}" type="presParOf" srcId="{282D9EA9-E760-40E6-AC0C-7BF57661E1C1}" destId="{4F7D9430-1A92-4862-8C8B-4D7FDF7BCA1A}" srcOrd="5" destOrd="0" presId="urn:microsoft.com/office/officeart/2005/8/layout/arrow2"/>
    <dgm:cxn modelId="{AA9A5F1A-199B-41E6-ABE6-A8B2E8A6C90A}" type="presParOf" srcId="{282D9EA9-E760-40E6-AC0C-7BF57661E1C1}" destId="{EF35C30E-A268-4760-BAB2-1525F498D6FA}" srcOrd="6" destOrd="0" presId="urn:microsoft.com/office/officeart/2005/8/layout/arrow2"/>
    <dgm:cxn modelId="{F0885180-B028-4925-B29A-CC0125E6DFE9}" type="presParOf" srcId="{282D9EA9-E760-40E6-AC0C-7BF57661E1C1}" destId="{19C7E153-8C76-43D9-88D4-4D5E5286DC7E}" srcOrd="7" destOrd="0" presId="urn:microsoft.com/office/officeart/2005/8/layout/arrow2"/>
    <dgm:cxn modelId="{669CAEA1-0235-4268-8B09-0E1CC35CDB0F}" type="presParOf" srcId="{282D9EA9-E760-40E6-AC0C-7BF57661E1C1}" destId="{8D9CA408-67D0-4160-AFAB-8FA2155DDE79}" srcOrd="8" destOrd="0" presId="urn:microsoft.com/office/officeart/2005/8/layout/arrow2"/>
    <dgm:cxn modelId="{4B95FC22-49F5-4EA8-864A-0C2332D39FDD}" type="presParOf" srcId="{282D9EA9-E760-40E6-AC0C-7BF57661E1C1}" destId="{9487FF5F-EF6C-4328-8EE6-964EB8AB0243}" srcOrd="9" destOrd="0" presId="urn:microsoft.com/office/officeart/2005/8/layout/arrow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5EC640A-37C8-4740-9EDD-5423CE5C8610}" type="doc">
      <dgm:prSet loTypeId="urn:microsoft.com/office/officeart/2005/8/layout/venn2" loCatId="relationship" qsTypeId="urn:microsoft.com/office/officeart/2005/8/quickstyle/3d9" qsCatId="3D" csTypeId="urn:microsoft.com/office/officeart/2005/8/colors/accent1_3" csCatId="accent1" phldr="1"/>
      <dgm:spPr/>
      <dgm:t>
        <a:bodyPr/>
        <a:lstStyle/>
        <a:p>
          <a:endParaRPr lang="es-AR"/>
        </a:p>
      </dgm:t>
    </dgm:pt>
    <dgm:pt modelId="{3466E0A7-3D50-46FE-99D6-F2D83CD33374}">
      <dgm:prSet phldrT="[Texto]" custT="1"/>
      <dgm:spPr/>
      <dgm:t>
        <a:bodyPr lIns="0" rIns="0"/>
        <a:lstStyle/>
        <a:p>
          <a:pPr marL="0" indent="0" algn="ctr"/>
          <a:endParaRPr lang="es-AR" sz="1800" b="1" dirty="0"/>
        </a:p>
      </dgm:t>
    </dgm:pt>
    <dgm:pt modelId="{63BE734B-143B-4CC6-9ABB-37DB1737E27D}" type="parTrans" cxnId="{7B91A13D-8D6D-4A87-B61C-7B4142A4F479}">
      <dgm:prSet/>
      <dgm:spPr/>
      <dgm:t>
        <a:bodyPr/>
        <a:lstStyle/>
        <a:p>
          <a:endParaRPr lang="es-AR"/>
        </a:p>
      </dgm:t>
    </dgm:pt>
    <dgm:pt modelId="{8F514AEF-8689-45A2-8763-02E7A40141D7}" type="sibTrans" cxnId="{7B91A13D-8D6D-4A87-B61C-7B4142A4F479}">
      <dgm:prSet/>
      <dgm:spPr/>
      <dgm:t>
        <a:bodyPr/>
        <a:lstStyle/>
        <a:p>
          <a:endParaRPr lang="es-AR"/>
        </a:p>
      </dgm:t>
    </dgm:pt>
    <dgm:pt modelId="{A458C077-FB13-449C-85EB-10EEA6044A93}">
      <dgm:prSet custT="1"/>
      <dgm:spPr>
        <a:solidFill>
          <a:srgbClr val="DBDBC7"/>
        </a:solidFill>
      </dgm:spPr>
      <dgm:t>
        <a:bodyPr/>
        <a:lstStyle/>
        <a:p>
          <a:endParaRPr lang="es-AR" sz="1800" b="1" dirty="0" smtClean="0"/>
        </a:p>
      </dgm:t>
    </dgm:pt>
    <dgm:pt modelId="{DD657040-4B87-46FE-98A1-4D3AC11BFE54}" type="parTrans" cxnId="{57EE7C6F-F73D-4CB8-BAE3-A6E75F4DC389}">
      <dgm:prSet/>
      <dgm:spPr/>
      <dgm:t>
        <a:bodyPr/>
        <a:lstStyle/>
        <a:p>
          <a:endParaRPr lang="es-AR"/>
        </a:p>
      </dgm:t>
    </dgm:pt>
    <dgm:pt modelId="{66C6939B-75B9-47DE-9FCA-3CA012C79838}" type="sibTrans" cxnId="{57EE7C6F-F73D-4CB8-BAE3-A6E75F4DC389}">
      <dgm:prSet/>
      <dgm:spPr/>
      <dgm:t>
        <a:bodyPr/>
        <a:lstStyle/>
        <a:p>
          <a:endParaRPr lang="es-AR"/>
        </a:p>
      </dgm:t>
    </dgm:pt>
    <dgm:pt modelId="{F50CC98D-4763-42D8-BDAD-ED33941D2225}">
      <dgm:prSet custT="1"/>
      <dgm:spPr/>
      <dgm:t>
        <a:bodyPr/>
        <a:lstStyle/>
        <a:p>
          <a:endParaRPr lang="es-AR" sz="1800" b="1" dirty="0" smtClean="0"/>
        </a:p>
      </dgm:t>
    </dgm:pt>
    <dgm:pt modelId="{E6D20FDA-FB2C-4242-A637-1D3AA5E74A53}" type="parTrans" cxnId="{FEBA56F8-86EE-4E3E-BCBB-F5164A072641}">
      <dgm:prSet/>
      <dgm:spPr/>
      <dgm:t>
        <a:bodyPr/>
        <a:lstStyle/>
        <a:p>
          <a:endParaRPr lang="es-AR"/>
        </a:p>
      </dgm:t>
    </dgm:pt>
    <dgm:pt modelId="{C2A1C8A5-65CF-4FBC-8E8F-C9166AEEDD35}" type="sibTrans" cxnId="{FEBA56F8-86EE-4E3E-BCBB-F5164A072641}">
      <dgm:prSet/>
      <dgm:spPr/>
      <dgm:t>
        <a:bodyPr/>
        <a:lstStyle/>
        <a:p>
          <a:endParaRPr lang="es-AR"/>
        </a:p>
      </dgm:t>
    </dgm:pt>
    <dgm:pt modelId="{FF8208AD-8151-4788-A8EF-F66BB83E34A4}">
      <dgm:prSet custT="1"/>
      <dgm:spPr>
        <a:solidFill>
          <a:schemeClr val="accent1">
            <a:shade val="80000"/>
            <a:hueOff val="306246"/>
            <a:satOff val="-4392"/>
            <a:lumOff val="25615"/>
            <a:alpha val="97000"/>
          </a:schemeClr>
        </a:solidFill>
      </dgm:spPr>
      <dgm:t>
        <a:bodyPr/>
        <a:lstStyle/>
        <a:p>
          <a:endParaRPr lang="es-AR" sz="1400" b="1" dirty="0" smtClean="0"/>
        </a:p>
      </dgm:t>
    </dgm:pt>
    <dgm:pt modelId="{32309B22-D31E-472E-B7DF-4D08FD4AB7BE}" type="sibTrans" cxnId="{9D5191C1-4E8D-467C-9B00-4166297462E4}">
      <dgm:prSet/>
      <dgm:spPr/>
      <dgm:t>
        <a:bodyPr/>
        <a:lstStyle/>
        <a:p>
          <a:endParaRPr lang="es-AR"/>
        </a:p>
      </dgm:t>
    </dgm:pt>
    <dgm:pt modelId="{7CF059F6-9A5C-4C0E-B943-7A11108371A8}" type="parTrans" cxnId="{9D5191C1-4E8D-467C-9B00-4166297462E4}">
      <dgm:prSet/>
      <dgm:spPr/>
      <dgm:t>
        <a:bodyPr/>
        <a:lstStyle/>
        <a:p>
          <a:endParaRPr lang="es-AR"/>
        </a:p>
      </dgm:t>
    </dgm:pt>
    <dgm:pt modelId="{7B95A3FE-5362-42A5-8003-6D15C4870452}">
      <dgm:prSet custT="1"/>
      <dgm:spPr/>
      <dgm:t>
        <a:bodyPr/>
        <a:lstStyle/>
        <a:p>
          <a:endParaRPr lang="es-AR" sz="1400" b="1" dirty="0" smtClean="0"/>
        </a:p>
      </dgm:t>
    </dgm:pt>
    <dgm:pt modelId="{9B0B6110-55E8-4328-9C7A-26423FF63E1D}" type="parTrans" cxnId="{339534C2-AE89-40F4-A2DC-E3A456A7494A}">
      <dgm:prSet/>
      <dgm:spPr/>
      <dgm:t>
        <a:bodyPr/>
        <a:lstStyle/>
        <a:p>
          <a:endParaRPr lang="es-AR"/>
        </a:p>
      </dgm:t>
    </dgm:pt>
    <dgm:pt modelId="{FED133A0-E0F9-485B-A3A6-413BD2DB982E}" type="sibTrans" cxnId="{339534C2-AE89-40F4-A2DC-E3A456A7494A}">
      <dgm:prSet/>
      <dgm:spPr/>
      <dgm:t>
        <a:bodyPr/>
        <a:lstStyle/>
        <a:p>
          <a:endParaRPr lang="es-AR"/>
        </a:p>
      </dgm:t>
    </dgm:pt>
    <dgm:pt modelId="{845C2406-9308-442C-A3A9-C8AB117BDC61}" type="pres">
      <dgm:prSet presAssocID="{35EC640A-37C8-4740-9EDD-5423CE5C8610}" presName="Name0" presStyleCnt="0">
        <dgm:presLayoutVars>
          <dgm:chMax val="7"/>
          <dgm:resizeHandles val="exact"/>
        </dgm:presLayoutVars>
      </dgm:prSet>
      <dgm:spPr/>
      <dgm:t>
        <a:bodyPr/>
        <a:lstStyle/>
        <a:p>
          <a:endParaRPr lang="es-AR"/>
        </a:p>
      </dgm:t>
    </dgm:pt>
    <dgm:pt modelId="{A1E1B205-0814-499C-86F5-63D509F85B96}" type="pres">
      <dgm:prSet presAssocID="{35EC640A-37C8-4740-9EDD-5423CE5C8610}" presName="comp1" presStyleCnt="0"/>
      <dgm:spPr/>
      <dgm:t>
        <a:bodyPr/>
        <a:lstStyle/>
        <a:p>
          <a:endParaRPr lang="es-AR"/>
        </a:p>
      </dgm:t>
    </dgm:pt>
    <dgm:pt modelId="{1962B82B-FA33-442B-B3E9-D1D86BA327C6}" type="pres">
      <dgm:prSet presAssocID="{35EC640A-37C8-4740-9EDD-5423CE5C8610}" presName="circle1" presStyleLbl="node1" presStyleIdx="0" presStyleCnt="5" custLinFactNeighborX="-68860"/>
      <dgm:spPr/>
      <dgm:t>
        <a:bodyPr/>
        <a:lstStyle/>
        <a:p>
          <a:endParaRPr lang="es-AR"/>
        </a:p>
      </dgm:t>
    </dgm:pt>
    <dgm:pt modelId="{5D47C642-2745-4A59-A99E-2053464E7CF5}" type="pres">
      <dgm:prSet presAssocID="{35EC640A-37C8-4740-9EDD-5423CE5C8610}" presName="c1text" presStyleLbl="node1" presStyleIdx="0" presStyleCnt="5">
        <dgm:presLayoutVars>
          <dgm:bulletEnabled val="1"/>
        </dgm:presLayoutVars>
      </dgm:prSet>
      <dgm:spPr/>
      <dgm:t>
        <a:bodyPr/>
        <a:lstStyle/>
        <a:p>
          <a:endParaRPr lang="es-AR"/>
        </a:p>
      </dgm:t>
    </dgm:pt>
    <dgm:pt modelId="{C1E13F45-FABB-4BE4-8402-B87ACB8C9A0B}" type="pres">
      <dgm:prSet presAssocID="{35EC640A-37C8-4740-9EDD-5423CE5C8610}" presName="comp2" presStyleCnt="0"/>
      <dgm:spPr/>
      <dgm:t>
        <a:bodyPr/>
        <a:lstStyle/>
        <a:p>
          <a:endParaRPr lang="es-AR"/>
        </a:p>
      </dgm:t>
    </dgm:pt>
    <dgm:pt modelId="{D7E0A616-A2DA-4C2B-AAC7-8CBA16D10248}" type="pres">
      <dgm:prSet presAssocID="{35EC640A-37C8-4740-9EDD-5423CE5C8610}" presName="circle2" presStyleLbl="node1" presStyleIdx="1" presStyleCnt="5" custLinFactNeighborX="-29467" custLinFactNeighborY="6605"/>
      <dgm:spPr/>
      <dgm:t>
        <a:bodyPr/>
        <a:lstStyle/>
        <a:p>
          <a:endParaRPr lang="es-AR"/>
        </a:p>
      </dgm:t>
    </dgm:pt>
    <dgm:pt modelId="{07BDCE42-40C0-4727-B1C2-C41188AFA7FA}" type="pres">
      <dgm:prSet presAssocID="{35EC640A-37C8-4740-9EDD-5423CE5C8610}" presName="c2text" presStyleLbl="node1" presStyleIdx="1" presStyleCnt="5">
        <dgm:presLayoutVars>
          <dgm:bulletEnabled val="1"/>
        </dgm:presLayoutVars>
      </dgm:prSet>
      <dgm:spPr/>
      <dgm:t>
        <a:bodyPr/>
        <a:lstStyle/>
        <a:p>
          <a:endParaRPr lang="es-AR"/>
        </a:p>
      </dgm:t>
    </dgm:pt>
    <dgm:pt modelId="{0CDF502E-28A5-443F-AC09-7EA903F0B5E5}" type="pres">
      <dgm:prSet presAssocID="{35EC640A-37C8-4740-9EDD-5423CE5C8610}" presName="comp3" presStyleCnt="0"/>
      <dgm:spPr/>
      <dgm:t>
        <a:bodyPr/>
        <a:lstStyle/>
        <a:p>
          <a:endParaRPr lang="es-AR"/>
        </a:p>
      </dgm:t>
    </dgm:pt>
    <dgm:pt modelId="{1654C1C6-1396-45BB-BF0C-AF6051EECF43}" type="pres">
      <dgm:prSet presAssocID="{35EC640A-37C8-4740-9EDD-5423CE5C8610}" presName="circle3" presStyleLbl="node1" presStyleIdx="2" presStyleCnt="5" custLinFactNeighborX="18119" custLinFactNeighborY="501"/>
      <dgm:spPr/>
      <dgm:t>
        <a:bodyPr/>
        <a:lstStyle/>
        <a:p>
          <a:endParaRPr lang="es-AR"/>
        </a:p>
      </dgm:t>
    </dgm:pt>
    <dgm:pt modelId="{91E152BF-BA38-432E-964B-03A1E0EDBDAD}" type="pres">
      <dgm:prSet presAssocID="{35EC640A-37C8-4740-9EDD-5423CE5C8610}" presName="c3text" presStyleLbl="node1" presStyleIdx="2" presStyleCnt="5">
        <dgm:presLayoutVars>
          <dgm:bulletEnabled val="1"/>
        </dgm:presLayoutVars>
      </dgm:prSet>
      <dgm:spPr/>
      <dgm:t>
        <a:bodyPr/>
        <a:lstStyle/>
        <a:p>
          <a:endParaRPr lang="es-AR"/>
        </a:p>
      </dgm:t>
    </dgm:pt>
    <dgm:pt modelId="{DE4897FF-9A25-428F-94C3-CB9A5D12B716}" type="pres">
      <dgm:prSet presAssocID="{35EC640A-37C8-4740-9EDD-5423CE5C8610}" presName="comp4" presStyleCnt="0"/>
      <dgm:spPr/>
      <dgm:t>
        <a:bodyPr/>
        <a:lstStyle/>
        <a:p>
          <a:endParaRPr lang="es-AR"/>
        </a:p>
      </dgm:t>
    </dgm:pt>
    <dgm:pt modelId="{1EB9A82A-1391-4847-84E7-DCB0C2B531B1}" type="pres">
      <dgm:prSet presAssocID="{35EC640A-37C8-4740-9EDD-5423CE5C8610}" presName="circle4" presStyleLbl="node1" presStyleIdx="3" presStyleCnt="5" custLinFactNeighborX="85707" custLinFactNeighborY="638"/>
      <dgm:spPr/>
      <dgm:t>
        <a:bodyPr/>
        <a:lstStyle/>
        <a:p>
          <a:endParaRPr lang="es-AR"/>
        </a:p>
      </dgm:t>
    </dgm:pt>
    <dgm:pt modelId="{B302855B-CDB4-4FB1-A50F-157C98534C77}" type="pres">
      <dgm:prSet presAssocID="{35EC640A-37C8-4740-9EDD-5423CE5C8610}" presName="c4text" presStyleLbl="node1" presStyleIdx="3" presStyleCnt="5">
        <dgm:presLayoutVars>
          <dgm:bulletEnabled val="1"/>
        </dgm:presLayoutVars>
      </dgm:prSet>
      <dgm:spPr/>
      <dgm:t>
        <a:bodyPr/>
        <a:lstStyle/>
        <a:p>
          <a:endParaRPr lang="es-AR"/>
        </a:p>
      </dgm:t>
    </dgm:pt>
    <dgm:pt modelId="{13C78A24-6EE5-48B0-99A2-D2A9426DE59E}" type="pres">
      <dgm:prSet presAssocID="{35EC640A-37C8-4740-9EDD-5423CE5C8610}" presName="comp5" presStyleCnt="0"/>
      <dgm:spPr/>
    </dgm:pt>
    <dgm:pt modelId="{DA9A62D3-C2C5-42C2-9EFE-F7F4E8763DB4}" type="pres">
      <dgm:prSet presAssocID="{35EC640A-37C8-4740-9EDD-5423CE5C8610}" presName="circle5" presStyleLbl="node1" presStyleIdx="4" presStyleCnt="5" custLinFactX="100000" custLinFactNeighborX="104296" custLinFactNeighborY="877"/>
      <dgm:spPr/>
      <dgm:t>
        <a:bodyPr/>
        <a:lstStyle/>
        <a:p>
          <a:endParaRPr lang="es-AR"/>
        </a:p>
      </dgm:t>
    </dgm:pt>
    <dgm:pt modelId="{FC5AF474-A1EB-48B7-920B-31CA52E5C22D}" type="pres">
      <dgm:prSet presAssocID="{35EC640A-37C8-4740-9EDD-5423CE5C8610}" presName="c5text" presStyleLbl="node1" presStyleIdx="4" presStyleCnt="5">
        <dgm:presLayoutVars>
          <dgm:bulletEnabled val="1"/>
        </dgm:presLayoutVars>
      </dgm:prSet>
      <dgm:spPr/>
      <dgm:t>
        <a:bodyPr/>
        <a:lstStyle/>
        <a:p>
          <a:endParaRPr lang="es-AR"/>
        </a:p>
      </dgm:t>
    </dgm:pt>
  </dgm:ptLst>
  <dgm:cxnLst>
    <dgm:cxn modelId="{E0692690-9138-4C6B-BBEF-4B8BFD2593CB}" type="presOf" srcId="{F50CC98D-4763-42D8-BDAD-ED33941D2225}" destId="{91E152BF-BA38-432E-964B-03A1E0EDBDAD}" srcOrd="1" destOrd="0" presId="urn:microsoft.com/office/officeart/2005/8/layout/venn2"/>
    <dgm:cxn modelId="{1A3F13C9-127B-4631-A594-E772D3B7BE03}" type="presOf" srcId="{A458C077-FB13-449C-85EB-10EEA6044A93}" destId="{D7E0A616-A2DA-4C2B-AAC7-8CBA16D10248}" srcOrd="0" destOrd="0" presId="urn:microsoft.com/office/officeart/2005/8/layout/venn2"/>
    <dgm:cxn modelId="{57EE7C6F-F73D-4CB8-BAE3-A6E75F4DC389}" srcId="{35EC640A-37C8-4740-9EDD-5423CE5C8610}" destId="{A458C077-FB13-449C-85EB-10EEA6044A93}" srcOrd="1" destOrd="0" parTransId="{DD657040-4B87-46FE-98A1-4D3AC11BFE54}" sibTransId="{66C6939B-75B9-47DE-9FCA-3CA012C79838}"/>
    <dgm:cxn modelId="{7B91A13D-8D6D-4A87-B61C-7B4142A4F479}" srcId="{35EC640A-37C8-4740-9EDD-5423CE5C8610}" destId="{3466E0A7-3D50-46FE-99D6-F2D83CD33374}" srcOrd="0" destOrd="0" parTransId="{63BE734B-143B-4CC6-9ABB-37DB1737E27D}" sibTransId="{8F514AEF-8689-45A2-8763-02E7A40141D7}"/>
    <dgm:cxn modelId="{6C2746FB-30F4-4986-AFBB-E1E481089D60}" type="presOf" srcId="{3466E0A7-3D50-46FE-99D6-F2D83CD33374}" destId="{5D47C642-2745-4A59-A99E-2053464E7CF5}" srcOrd="1" destOrd="0" presId="urn:microsoft.com/office/officeart/2005/8/layout/venn2"/>
    <dgm:cxn modelId="{E9C504F9-A3BC-46C7-9565-69551BDF8CC3}" type="presOf" srcId="{FF8208AD-8151-4788-A8EF-F66BB83E34A4}" destId="{FC5AF474-A1EB-48B7-920B-31CA52E5C22D}" srcOrd="1" destOrd="0" presId="urn:microsoft.com/office/officeart/2005/8/layout/venn2"/>
    <dgm:cxn modelId="{CCEF5E2E-5C34-4D2D-B9EE-A42F7091FB9A}" type="presOf" srcId="{A458C077-FB13-449C-85EB-10EEA6044A93}" destId="{07BDCE42-40C0-4727-B1C2-C41188AFA7FA}" srcOrd="1" destOrd="0" presId="urn:microsoft.com/office/officeart/2005/8/layout/venn2"/>
    <dgm:cxn modelId="{5CE9E1B9-0724-48B9-B1AA-6C213050A957}" type="presOf" srcId="{3466E0A7-3D50-46FE-99D6-F2D83CD33374}" destId="{1962B82B-FA33-442B-B3E9-D1D86BA327C6}" srcOrd="0" destOrd="0" presId="urn:microsoft.com/office/officeart/2005/8/layout/venn2"/>
    <dgm:cxn modelId="{B48042D0-F6F7-4C22-A005-98036008C1A8}" type="presOf" srcId="{FF8208AD-8151-4788-A8EF-F66BB83E34A4}" destId="{DA9A62D3-C2C5-42C2-9EFE-F7F4E8763DB4}" srcOrd="0" destOrd="0" presId="urn:microsoft.com/office/officeart/2005/8/layout/venn2"/>
    <dgm:cxn modelId="{339534C2-AE89-40F4-A2DC-E3A456A7494A}" srcId="{35EC640A-37C8-4740-9EDD-5423CE5C8610}" destId="{7B95A3FE-5362-42A5-8003-6D15C4870452}" srcOrd="3" destOrd="0" parTransId="{9B0B6110-55E8-4328-9C7A-26423FF63E1D}" sibTransId="{FED133A0-E0F9-485B-A3A6-413BD2DB982E}"/>
    <dgm:cxn modelId="{F0E4EB6D-4CE4-4AEA-8D16-12032A2A2A96}" type="presOf" srcId="{7B95A3FE-5362-42A5-8003-6D15C4870452}" destId="{B302855B-CDB4-4FB1-A50F-157C98534C77}" srcOrd="1" destOrd="0" presId="urn:microsoft.com/office/officeart/2005/8/layout/venn2"/>
    <dgm:cxn modelId="{FEBA56F8-86EE-4E3E-BCBB-F5164A072641}" srcId="{35EC640A-37C8-4740-9EDD-5423CE5C8610}" destId="{F50CC98D-4763-42D8-BDAD-ED33941D2225}" srcOrd="2" destOrd="0" parTransId="{E6D20FDA-FB2C-4242-A637-1D3AA5E74A53}" sibTransId="{C2A1C8A5-65CF-4FBC-8E8F-C9166AEEDD35}"/>
    <dgm:cxn modelId="{F43E778A-B5FE-45DE-B059-130306DB4FE7}" type="presOf" srcId="{7B95A3FE-5362-42A5-8003-6D15C4870452}" destId="{1EB9A82A-1391-4847-84E7-DCB0C2B531B1}" srcOrd="0" destOrd="0" presId="urn:microsoft.com/office/officeart/2005/8/layout/venn2"/>
    <dgm:cxn modelId="{32D51B32-7978-4C72-84BC-1A4343579E02}" type="presOf" srcId="{F50CC98D-4763-42D8-BDAD-ED33941D2225}" destId="{1654C1C6-1396-45BB-BF0C-AF6051EECF43}" srcOrd="0" destOrd="0" presId="urn:microsoft.com/office/officeart/2005/8/layout/venn2"/>
    <dgm:cxn modelId="{9D5191C1-4E8D-467C-9B00-4166297462E4}" srcId="{35EC640A-37C8-4740-9EDD-5423CE5C8610}" destId="{FF8208AD-8151-4788-A8EF-F66BB83E34A4}" srcOrd="4" destOrd="0" parTransId="{7CF059F6-9A5C-4C0E-B943-7A11108371A8}" sibTransId="{32309B22-D31E-472E-B7DF-4D08FD4AB7BE}"/>
    <dgm:cxn modelId="{5ED494F8-4FB1-4912-AF38-AD7EE5D1C30B}" type="presOf" srcId="{35EC640A-37C8-4740-9EDD-5423CE5C8610}" destId="{845C2406-9308-442C-A3A9-C8AB117BDC61}" srcOrd="0" destOrd="0" presId="urn:microsoft.com/office/officeart/2005/8/layout/venn2"/>
    <dgm:cxn modelId="{32F9A2A1-BEED-4DBF-B76B-FE84B5F2157A}" type="presParOf" srcId="{845C2406-9308-442C-A3A9-C8AB117BDC61}" destId="{A1E1B205-0814-499C-86F5-63D509F85B96}" srcOrd="0" destOrd="0" presId="urn:microsoft.com/office/officeart/2005/8/layout/venn2"/>
    <dgm:cxn modelId="{3C0167AE-FF83-4ABE-8CD8-C7F82AA3BAE4}" type="presParOf" srcId="{A1E1B205-0814-499C-86F5-63D509F85B96}" destId="{1962B82B-FA33-442B-B3E9-D1D86BA327C6}" srcOrd="0" destOrd="0" presId="urn:microsoft.com/office/officeart/2005/8/layout/venn2"/>
    <dgm:cxn modelId="{B1822684-B7EE-4601-A666-6BBF5C5684FF}" type="presParOf" srcId="{A1E1B205-0814-499C-86F5-63D509F85B96}" destId="{5D47C642-2745-4A59-A99E-2053464E7CF5}" srcOrd="1" destOrd="0" presId="urn:microsoft.com/office/officeart/2005/8/layout/venn2"/>
    <dgm:cxn modelId="{0A07BE90-8891-4522-9B93-62FB22B235DA}" type="presParOf" srcId="{845C2406-9308-442C-A3A9-C8AB117BDC61}" destId="{C1E13F45-FABB-4BE4-8402-B87ACB8C9A0B}" srcOrd="1" destOrd="0" presId="urn:microsoft.com/office/officeart/2005/8/layout/venn2"/>
    <dgm:cxn modelId="{02028DEF-74B2-4888-8A18-871B168F154E}" type="presParOf" srcId="{C1E13F45-FABB-4BE4-8402-B87ACB8C9A0B}" destId="{D7E0A616-A2DA-4C2B-AAC7-8CBA16D10248}" srcOrd="0" destOrd="0" presId="urn:microsoft.com/office/officeart/2005/8/layout/venn2"/>
    <dgm:cxn modelId="{DC501324-58B7-467D-AA8B-9F37104C0389}" type="presParOf" srcId="{C1E13F45-FABB-4BE4-8402-B87ACB8C9A0B}" destId="{07BDCE42-40C0-4727-B1C2-C41188AFA7FA}" srcOrd="1" destOrd="0" presId="urn:microsoft.com/office/officeart/2005/8/layout/venn2"/>
    <dgm:cxn modelId="{11F8441A-A034-4030-88E5-6C311E578B80}" type="presParOf" srcId="{845C2406-9308-442C-A3A9-C8AB117BDC61}" destId="{0CDF502E-28A5-443F-AC09-7EA903F0B5E5}" srcOrd="2" destOrd="0" presId="urn:microsoft.com/office/officeart/2005/8/layout/venn2"/>
    <dgm:cxn modelId="{CF9CB060-C968-415B-871E-78C784FE1D40}" type="presParOf" srcId="{0CDF502E-28A5-443F-AC09-7EA903F0B5E5}" destId="{1654C1C6-1396-45BB-BF0C-AF6051EECF43}" srcOrd="0" destOrd="0" presId="urn:microsoft.com/office/officeart/2005/8/layout/venn2"/>
    <dgm:cxn modelId="{08FF4F6F-F9A3-4841-8259-B35221FCC663}" type="presParOf" srcId="{0CDF502E-28A5-443F-AC09-7EA903F0B5E5}" destId="{91E152BF-BA38-432E-964B-03A1E0EDBDAD}" srcOrd="1" destOrd="0" presId="urn:microsoft.com/office/officeart/2005/8/layout/venn2"/>
    <dgm:cxn modelId="{89D16F04-EB3F-4850-9435-5F9498661B8D}" type="presParOf" srcId="{845C2406-9308-442C-A3A9-C8AB117BDC61}" destId="{DE4897FF-9A25-428F-94C3-CB9A5D12B716}" srcOrd="3" destOrd="0" presId="urn:microsoft.com/office/officeart/2005/8/layout/venn2"/>
    <dgm:cxn modelId="{3E837F38-EE98-4164-BF5E-31135908C1F3}" type="presParOf" srcId="{DE4897FF-9A25-428F-94C3-CB9A5D12B716}" destId="{1EB9A82A-1391-4847-84E7-DCB0C2B531B1}" srcOrd="0" destOrd="0" presId="urn:microsoft.com/office/officeart/2005/8/layout/venn2"/>
    <dgm:cxn modelId="{F8A4755B-1F43-4586-A8E3-DC1903A4A26B}" type="presParOf" srcId="{DE4897FF-9A25-428F-94C3-CB9A5D12B716}" destId="{B302855B-CDB4-4FB1-A50F-157C98534C77}" srcOrd="1" destOrd="0" presId="urn:microsoft.com/office/officeart/2005/8/layout/venn2"/>
    <dgm:cxn modelId="{BAE5B976-11DE-40EB-A0DE-3FFE5329F7AA}" type="presParOf" srcId="{845C2406-9308-442C-A3A9-C8AB117BDC61}" destId="{13C78A24-6EE5-48B0-99A2-D2A9426DE59E}" srcOrd="4" destOrd="0" presId="urn:microsoft.com/office/officeart/2005/8/layout/venn2"/>
    <dgm:cxn modelId="{5793895E-7F45-4262-B7A2-EEA519BF5C46}" type="presParOf" srcId="{13C78A24-6EE5-48B0-99A2-D2A9426DE59E}" destId="{DA9A62D3-C2C5-42C2-9EFE-F7F4E8763DB4}" srcOrd="0" destOrd="0" presId="urn:microsoft.com/office/officeart/2005/8/layout/venn2"/>
    <dgm:cxn modelId="{33616568-A00A-468F-945B-6845E9797566}" type="presParOf" srcId="{13C78A24-6EE5-48B0-99A2-D2A9426DE59E}" destId="{FC5AF474-A1EB-48B7-920B-31CA52E5C22D}" srcOrd="1" destOrd="0" presId="urn:microsoft.com/office/officeart/2005/8/layout/venn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1F4A263-5A50-4762-8D6F-EB82C8CC8F1F}" type="doc">
      <dgm:prSet loTypeId="urn:microsoft.com/office/officeart/2005/8/layout/hierarchy4" loCatId="list" qsTypeId="urn:microsoft.com/office/officeart/2005/8/quickstyle/simple4" qsCatId="simple" csTypeId="urn:microsoft.com/office/officeart/2005/8/colors/accent2_4" csCatId="accent2" phldr="1"/>
      <dgm:spPr/>
      <dgm:t>
        <a:bodyPr/>
        <a:lstStyle/>
        <a:p>
          <a:endParaRPr lang="es-AR"/>
        </a:p>
      </dgm:t>
    </dgm:pt>
    <dgm:pt modelId="{161DB9B3-B465-4299-B6F3-9D77EDDAECDC}">
      <dgm:prSet phldrT="[Texto]" custT="1"/>
      <dgm:spPr/>
      <dgm:t>
        <a:bodyPr/>
        <a:lstStyle/>
        <a:p>
          <a:r>
            <a:rPr lang="es-ES" sz="1600" b="1" dirty="0" smtClean="0"/>
            <a:t>Cartas enviadas                                                      </a:t>
          </a:r>
          <a:r>
            <a:rPr lang="es-ES" sz="1600" b="0" dirty="0" smtClean="0"/>
            <a:t>2,3 M</a:t>
          </a:r>
          <a:endParaRPr lang="es-AR" sz="1600" b="0" dirty="0"/>
        </a:p>
      </dgm:t>
    </dgm:pt>
    <dgm:pt modelId="{F83D7C9F-87AA-4C2B-AF14-65500498C7AF}" type="parTrans" cxnId="{1538CD94-6DCF-4244-B0E9-AC30C40F2D6C}">
      <dgm:prSet/>
      <dgm:spPr/>
      <dgm:t>
        <a:bodyPr/>
        <a:lstStyle/>
        <a:p>
          <a:endParaRPr lang="es-AR" sz="1600"/>
        </a:p>
      </dgm:t>
    </dgm:pt>
    <dgm:pt modelId="{7AFEC5A8-9D60-43A3-B441-1C79CCAB92E5}" type="sibTrans" cxnId="{1538CD94-6DCF-4244-B0E9-AC30C40F2D6C}">
      <dgm:prSet/>
      <dgm:spPr/>
      <dgm:t>
        <a:bodyPr/>
        <a:lstStyle/>
        <a:p>
          <a:endParaRPr lang="es-AR" sz="1600"/>
        </a:p>
      </dgm:t>
    </dgm:pt>
    <dgm:pt modelId="{126FC5D8-4BDE-49D3-8C2C-12E0488E97EB}">
      <dgm:prSet phldrT="[Texto]" custT="1"/>
      <dgm:spPr/>
      <dgm:t>
        <a:bodyPr/>
        <a:lstStyle/>
        <a:p>
          <a:r>
            <a:rPr lang="es-ES" sz="1600" b="1" dirty="0" smtClean="0"/>
            <a:t>Agencias</a:t>
          </a:r>
          <a:r>
            <a:rPr lang="es-ES" sz="1600" dirty="0" smtClean="0"/>
            <a:t>                  </a:t>
          </a:r>
          <a:r>
            <a:rPr lang="es-ES" sz="1600" b="0" dirty="0" smtClean="0"/>
            <a:t>3%</a:t>
          </a:r>
          <a:endParaRPr lang="es-AR" sz="1600" b="0" dirty="0"/>
        </a:p>
      </dgm:t>
    </dgm:pt>
    <dgm:pt modelId="{F4C14E57-1811-4C90-A888-C1223ACAEE9B}" type="parTrans" cxnId="{5B102DBF-1531-4A6C-84FA-9DD9E5D66137}">
      <dgm:prSet/>
      <dgm:spPr/>
      <dgm:t>
        <a:bodyPr/>
        <a:lstStyle/>
        <a:p>
          <a:endParaRPr lang="es-AR" sz="1600"/>
        </a:p>
      </dgm:t>
    </dgm:pt>
    <dgm:pt modelId="{134E4D26-8CC3-4813-B0C6-D305F2546602}" type="sibTrans" cxnId="{5B102DBF-1531-4A6C-84FA-9DD9E5D66137}">
      <dgm:prSet/>
      <dgm:spPr/>
      <dgm:t>
        <a:bodyPr/>
        <a:lstStyle/>
        <a:p>
          <a:endParaRPr lang="es-AR" sz="1600"/>
        </a:p>
      </dgm:t>
    </dgm:pt>
    <dgm:pt modelId="{33690D73-E341-4CB1-8BBD-EEE3BBCD81AC}">
      <dgm:prSet phldrT="[Texto]" custT="1"/>
      <dgm:spPr/>
      <dgm:t>
        <a:bodyPr/>
        <a:lstStyle/>
        <a:p>
          <a:r>
            <a:rPr lang="es-ES" sz="1600" b="1" dirty="0" smtClean="0"/>
            <a:t>Notificadas                                     </a:t>
          </a:r>
          <a:r>
            <a:rPr lang="es-ES" sz="1600" b="0" dirty="0" smtClean="0"/>
            <a:t>1,5 M - 67%</a:t>
          </a:r>
          <a:endParaRPr lang="es-AR" sz="1600" b="0" dirty="0"/>
        </a:p>
      </dgm:t>
    </dgm:pt>
    <dgm:pt modelId="{E92886C3-6C4E-40EF-B307-9422CC831FCF}" type="parTrans" cxnId="{9B798AF4-420A-45F9-BB4F-C5F5279E3DAB}">
      <dgm:prSet/>
      <dgm:spPr/>
      <dgm:t>
        <a:bodyPr/>
        <a:lstStyle/>
        <a:p>
          <a:endParaRPr lang="es-AR" sz="1600"/>
        </a:p>
      </dgm:t>
    </dgm:pt>
    <dgm:pt modelId="{AF21DA28-6929-4C09-826C-A54CFCE41765}" type="sibTrans" cxnId="{9B798AF4-420A-45F9-BB4F-C5F5279E3DAB}">
      <dgm:prSet/>
      <dgm:spPr/>
      <dgm:t>
        <a:bodyPr/>
        <a:lstStyle/>
        <a:p>
          <a:endParaRPr lang="es-AR" sz="1600"/>
        </a:p>
      </dgm:t>
    </dgm:pt>
    <dgm:pt modelId="{96BFAC54-A725-4466-9DE1-36116506D0EA}">
      <dgm:prSet phldrT="[Texto]" custT="1"/>
      <dgm:spPr/>
      <dgm:t>
        <a:bodyPr/>
        <a:lstStyle/>
        <a:p>
          <a:r>
            <a:rPr lang="es-ES" sz="1600" b="1" dirty="0" smtClean="0"/>
            <a:t>Correo</a:t>
          </a:r>
          <a:r>
            <a:rPr lang="es-ES" sz="1600" dirty="0" smtClean="0"/>
            <a:t>                   </a:t>
          </a:r>
          <a:r>
            <a:rPr lang="es-ES" sz="1600" b="0" dirty="0" smtClean="0"/>
            <a:t>97%</a:t>
          </a:r>
          <a:endParaRPr lang="es-AR" sz="1600" b="0" dirty="0"/>
        </a:p>
      </dgm:t>
    </dgm:pt>
    <dgm:pt modelId="{88F8DC55-A973-47FD-BD26-80513F34666D}" type="sibTrans" cxnId="{1DF356C1-D109-497B-A70C-6B57C6E6DD50}">
      <dgm:prSet/>
      <dgm:spPr/>
      <dgm:t>
        <a:bodyPr/>
        <a:lstStyle/>
        <a:p>
          <a:endParaRPr lang="es-AR" sz="1600"/>
        </a:p>
      </dgm:t>
    </dgm:pt>
    <dgm:pt modelId="{C5910889-110D-4EB9-A16B-157A2D66861B}" type="parTrans" cxnId="{1DF356C1-D109-497B-A70C-6B57C6E6DD50}">
      <dgm:prSet/>
      <dgm:spPr/>
      <dgm:t>
        <a:bodyPr/>
        <a:lstStyle/>
        <a:p>
          <a:endParaRPr lang="es-AR" sz="1600"/>
        </a:p>
      </dgm:t>
    </dgm:pt>
    <dgm:pt modelId="{FFF340FD-877B-4681-A8C7-0C19A2D909DF}">
      <dgm:prSet phldrT="[Texto]" custT="1"/>
      <dgm:spPr/>
      <dgm:t>
        <a:bodyPr/>
        <a:lstStyle/>
        <a:p>
          <a:r>
            <a:rPr lang="es-ES" sz="1600" b="1" dirty="0" smtClean="0"/>
            <a:t>Sin notificar </a:t>
          </a:r>
          <a:r>
            <a:rPr lang="es-ES" sz="1600" b="0" dirty="0" smtClean="0"/>
            <a:t>33%</a:t>
          </a:r>
          <a:endParaRPr lang="es-AR" sz="1600" b="0" dirty="0"/>
        </a:p>
      </dgm:t>
    </dgm:pt>
    <dgm:pt modelId="{F6223343-3CF2-4EF7-B8FF-B34E53593DE8}" type="parTrans" cxnId="{9F42BD29-5903-4C05-A01A-F9E43073AB85}">
      <dgm:prSet/>
      <dgm:spPr/>
      <dgm:t>
        <a:bodyPr/>
        <a:lstStyle/>
        <a:p>
          <a:endParaRPr lang="es-AR" sz="1600"/>
        </a:p>
      </dgm:t>
    </dgm:pt>
    <dgm:pt modelId="{0EDE4C3F-D476-4CE4-938B-42CACFAD5290}" type="sibTrans" cxnId="{9F42BD29-5903-4C05-A01A-F9E43073AB85}">
      <dgm:prSet/>
      <dgm:spPr/>
      <dgm:t>
        <a:bodyPr/>
        <a:lstStyle/>
        <a:p>
          <a:endParaRPr lang="es-AR" sz="1600"/>
        </a:p>
      </dgm:t>
    </dgm:pt>
    <dgm:pt modelId="{6F2BCCDD-E5F7-4553-8A12-04F65A1CA1F6}" type="pres">
      <dgm:prSet presAssocID="{41F4A263-5A50-4762-8D6F-EB82C8CC8F1F}" presName="Name0" presStyleCnt="0">
        <dgm:presLayoutVars>
          <dgm:chPref val="1"/>
          <dgm:dir/>
          <dgm:animOne val="branch"/>
          <dgm:animLvl val="lvl"/>
          <dgm:resizeHandles/>
        </dgm:presLayoutVars>
      </dgm:prSet>
      <dgm:spPr/>
      <dgm:t>
        <a:bodyPr/>
        <a:lstStyle/>
        <a:p>
          <a:endParaRPr lang="es-AR"/>
        </a:p>
      </dgm:t>
    </dgm:pt>
    <dgm:pt modelId="{24D7EF80-C737-447E-A853-33D472D0F543}" type="pres">
      <dgm:prSet presAssocID="{161DB9B3-B465-4299-B6F3-9D77EDDAECDC}" presName="vertOne" presStyleCnt="0"/>
      <dgm:spPr/>
    </dgm:pt>
    <dgm:pt modelId="{9F464981-0850-4882-A394-DD36C149613C}" type="pres">
      <dgm:prSet presAssocID="{161DB9B3-B465-4299-B6F3-9D77EDDAECDC}" presName="txOne" presStyleLbl="node0" presStyleIdx="0" presStyleCnt="1">
        <dgm:presLayoutVars>
          <dgm:chPref val="3"/>
        </dgm:presLayoutVars>
      </dgm:prSet>
      <dgm:spPr/>
      <dgm:t>
        <a:bodyPr/>
        <a:lstStyle/>
        <a:p>
          <a:endParaRPr lang="es-AR"/>
        </a:p>
      </dgm:t>
    </dgm:pt>
    <dgm:pt modelId="{0AC2CD41-8964-4491-821A-E8B0E6CE7606}" type="pres">
      <dgm:prSet presAssocID="{161DB9B3-B465-4299-B6F3-9D77EDDAECDC}" presName="parTransOne" presStyleCnt="0"/>
      <dgm:spPr/>
    </dgm:pt>
    <dgm:pt modelId="{7FD1B8EC-F98F-41DE-BA2F-7F596D42B760}" type="pres">
      <dgm:prSet presAssocID="{161DB9B3-B465-4299-B6F3-9D77EDDAECDC}" presName="horzOne" presStyleCnt="0"/>
      <dgm:spPr/>
    </dgm:pt>
    <dgm:pt modelId="{9AD1C6EC-D5E8-4878-B3C7-CB8E1026037A}" type="pres">
      <dgm:prSet presAssocID="{33690D73-E341-4CB1-8BBD-EEE3BBCD81AC}" presName="vertTwo" presStyleCnt="0"/>
      <dgm:spPr/>
    </dgm:pt>
    <dgm:pt modelId="{18C7C579-CB36-44C6-99A9-3FF68D199967}" type="pres">
      <dgm:prSet presAssocID="{33690D73-E341-4CB1-8BBD-EEE3BBCD81AC}" presName="txTwo" presStyleLbl="node2" presStyleIdx="0" presStyleCnt="2">
        <dgm:presLayoutVars>
          <dgm:chPref val="3"/>
        </dgm:presLayoutVars>
      </dgm:prSet>
      <dgm:spPr/>
      <dgm:t>
        <a:bodyPr/>
        <a:lstStyle/>
        <a:p>
          <a:endParaRPr lang="es-AR"/>
        </a:p>
      </dgm:t>
    </dgm:pt>
    <dgm:pt modelId="{7764848F-9751-4FA2-B5C9-FD5963AFA330}" type="pres">
      <dgm:prSet presAssocID="{33690D73-E341-4CB1-8BBD-EEE3BBCD81AC}" presName="parTransTwo" presStyleCnt="0"/>
      <dgm:spPr/>
    </dgm:pt>
    <dgm:pt modelId="{6CE3009B-D33B-456F-953F-54CE1F3B7C9B}" type="pres">
      <dgm:prSet presAssocID="{33690D73-E341-4CB1-8BBD-EEE3BBCD81AC}" presName="horzTwo" presStyleCnt="0"/>
      <dgm:spPr/>
    </dgm:pt>
    <dgm:pt modelId="{DFD9E007-3E3A-4921-AC02-77192E412D63}" type="pres">
      <dgm:prSet presAssocID="{96BFAC54-A725-4466-9DE1-36116506D0EA}" presName="vertThree" presStyleCnt="0"/>
      <dgm:spPr/>
    </dgm:pt>
    <dgm:pt modelId="{FA43E402-77A0-4C48-AFEC-B6D30E085174}" type="pres">
      <dgm:prSet presAssocID="{96BFAC54-A725-4466-9DE1-36116506D0EA}" presName="txThree" presStyleLbl="node3" presStyleIdx="0" presStyleCnt="2" custScaleX="129712">
        <dgm:presLayoutVars>
          <dgm:chPref val="3"/>
        </dgm:presLayoutVars>
      </dgm:prSet>
      <dgm:spPr/>
      <dgm:t>
        <a:bodyPr/>
        <a:lstStyle/>
        <a:p>
          <a:endParaRPr lang="es-AR"/>
        </a:p>
      </dgm:t>
    </dgm:pt>
    <dgm:pt modelId="{AB3B2FB6-A20D-4185-AB94-6EE598A12DDF}" type="pres">
      <dgm:prSet presAssocID="{96BFAC54-A725-4466-9DE1-36116506D0EA}" presName="horzThree" presStyleCnt="0"/>
      <dgm:spPr/>
    </dgm:pt>
    <dgm:pt modelId="{45062065-53DA-4F1D-B471-52275AF98778}" type="pres">
      <dgm:prSet presAssocID="{88F8DC55-A973-47FD-BD26-80513F34666D}" presName="sibSpaceThree" presStyleCnt="0"/>
      <dgm:spPr/>
    </dgm:pt>
    <dgm:pt modelId="{6DEC0E3A-4DC8-4024-BD29-282076233F64}" type="pres">
      <dgm:prSet presAssocID="{126FC5D8-4BDE-49D3-8C2C-12E0488E97EB}" presName="vertThree" presStyleCnt="0"/>
      <dgm:spPr/>
    </dgm:pt>
    <dgm:pt modelId="{5422BA80-FE15-4CCE-B442-29B8BFEFF954}" type="pres">
      <dgm:prSet presAssocID="{126FC5D8-4BDE-49D3-8C2C-12E0488E97EB}" presName="txThree" presStyleLbl="node3" presStyleIdx="1" presStyleCnt="2" custScaleX="123561">
        <dgm:presLayoutVars>
          <dgm:chPref val="3"/>
        </dgm:presLayoutVars>
      </dgm:prSet>
      <dgm:spPr/>
      <dgm:t>
        <a:bodyPr/>
        <a:lstStyle/>
        <a:p>
          <a:endParaRPr lang="es-AR"/>
        </a:p>
      </dgm:t>
    </dgm:pt>
    <dgm:pt modelId="{C724A4E5-9881-40C3-8FFE-0015E99C239D}" type="pres">
      <dgm:prSet presAssocID="{126FC5D8-4BDE-49D3-8C2C-12E0488E97EB}" presName="horzThree" presStyleCnt="0"/>
      <dgm:spPr/>
    </dgm:pt>
    <dgm:pt modelId="{9A965B89-9F99-4DC1-AC08-938252CC9099}" type="pres">
      <dgm:prSet presAssocID="{AF21DA28-6929-4C09-826C-A54CFCE41765}" presName="sibSpaceTwo" presStyleCnt="0"/>
      <dgm:spPr/>
    </dgm:pt>
    <dgm:pt modelId="{55C9D097-2977-4212-B489-E4255CDF5821}" type="pres">
      <dgm:prSet presAssocID="{FFF340FD-877B-4681-A8C7-0C19A2D909DF}" presName="vertTwo" presStyleCnt="0"/>
      <dgm:spPr/>
    </dgm:pt>
    <dgm:pt modelId="{125B0AF9-09D7-481B-94CE-301308814216}" type="pres">
      <dgm:prSet presAssocID="{FFF340FD-877B-4681-A8C7-0C19A2D909DF}" presName="txTwo" presStyleLbl="node2" presStyleIdx="1" presStyleCnt="2" custScaleX="118531" custScaleY="212239">
        <dgm:presLayoutVars>
          <dgm:chPref val="3"/>
        </dgm:presLayoutVars>
      </dgm:prSet>
      <dgm:spPr/>
      <dgm:t>
        <a:bodyPr/>
        <a:lstStyle/>
        <a:p>
          <a:endParaRPr lang="es-AR"/>
        </a:p>
      </dgm:t>
    </dgm:pt>
    <dgm:pt modelId="{6E8B1AB3-3FB4-4395-ACDB-3F35B1A55B08}" type="pres">
      <dgm:prSet presAssocID="{FFF340FD-877B-4681-A8C7-0C19A2D909DF}" presName="horzTwo" presStyleCnt="0"/>
      <dgm:spPr/>
    </dgm:pt>
  </dgm:ptLst>
  <dgm:cxnLst>
    <dgm:cxn modelId="{C4C9AEF2-F473-454A-B700-96FF720D25C0}" type="presOf" srcId="{126FC5D8-4BDE-49D3-8C2C-12E0488E97EB}" destId="{5422BA80-FE15-4CCE-B442-29B8BFEFF954}" srcOrd="0" destOrd="0" presId="urn:microsoft.com/office/officeart/2005/8/layout/hierarchy4"/>
    <dgm:cxn modelId="{9F42BD29-5903-4C05-A01A-F9E43073AB85}" srcId="{161DB9B3-B465-4299-B6F3-9D77EDDAECDC}" destId="{FFF340FD-877B-4681-A8C7-0C19A2D909DF}" srcOrd="1" destOrd="0" parTransId="{F6223343-3CF2-4EF7-B8FF-B34E53593DE8}" sibTransId="{0EDE4C3F-D476-4CE4-938B-42CACFAD5290}"/>
    <dgm:cxn modelId="{5B102DBF-1531-4A6C-84FA-9DD9E5D66137}" srcId="{33690D73-E341-4CB1-8BBD-EEE3BBCD81AC}" destId="{126FC5D8-4BDE-49D3-8C2C-12E0488E97EB}" srcOrd="1" destOrd="0" parTransId="{F4C14E57-1811-4C90-A888-C1223ACAEE9B}" sibTransId="{134E4D26-8CC3-4813-B0C6-D305F2546602}"/>
    <dgm:cxn modelId="{9B798AF4-420A-45F9-BB4F-C5F5279E3DAB}" srcId="{161DB9B3-B465-4299-B6F3-9D77EDDAECDC}" destId="{33690D73-E341-4CB1-8BBD-EEE3BBCD81AC}" srcOrd="0" destOrd="0" parTransId="{E92886C3-6C4E-40EF-B307-9422CC831FCF}" sibTransId="{AF21DA28-6929-4C09-826C-A54CFCE41765}"/>
    <dgm:cxn modelId="{1538CD94-6DCF-4244-B0E9-AC30C40F2D6C}" srcId="{41F4A263-5A50-4762-8D6F-EB82C8CC8F1F}" destId="{161DB9B3-B465-4299-B6F3-9D77EDDAECDC}" srcOrd="0" destOrd="0" parTransId="{F83D7C9F-87AA-4C2B-AF14-65500498C7AF}" sibTransId="{7AFEC5A8-9D60-43A3-B441-1C79CCAB92E5}"/>
    <dgm:cxn modelId="{E48B7F68-D9B2-494F-A1EB-1A5535C02321}" type="presOf" srcId="{161DB9B3-B465-4299-B6F3-9D77EDDAECDC}" destId="{9F464981-0850-4882-A394-DD36C149613C}" srcOrd="0" destOrd="0" presId="urn:microsoft.com/office/officeart/2005/8/layout/hierarchy4"/>
    <dgm:cxn modelId="{F7183479-8E8F-42B4-8A67-A4DE043791E0}" type="presOf" srcId="{41F4A263-5A50-4762-8D6F-EB82C8CC8F1F}" destId="{6F2BCCDD-E5F7-4553-8A12-04F65A1CA1F6}" srcOrd="0" destOrd="0" presId="urn:microsoft.com/office/officeart/2005/8/layout/hierarchy4"/>
    <dgm:cxn modelId="{8695F393-D333-48AD-81B4-80304482D9F5}" type="presOf" srcId="{96BFAC54-A725-4466-9DE1-36116506D0EA}" destId="{FA43E402-77A0-4C48-AFEC-B6D30E085174}" srcOrd="0" destOrd="0" presId="urn:microsoft.com/office/officeart/2005/8/layout/hierarchy4"/>
    <dgm:cxn modelId="{E9A5623A-CC6D-4FAB-9F55-7AF32AFBC4BC}" type="presOf" srcId="{FFF340FD-877B-4681-A8C7-0C19A2D909DF}" destId="{125B0AF9-09D7-481B-94CE-301308814216}" srcOrd="0" destOrd="0" presId="urn:microsoft.com/office/officeart/2005/8/layout/hierarchy4"/>
    <dgm:cxn modelId="{1DF356C1-D109-497B-A70C-6B57C6E6DD50}" srcId="{33690D73-E341-4CB1-8BBD-EEE3BBCD81AC}" destId="{96BFAC54-A725-4466-9DE1-36116506D0EA}" srcOrd="0" destOrd="0" parTransId="{C5910889-110D-4EB9-A16B-157A2D66861B}" sibTransId="{88F8DC55-A973-47FD-BD26-80513F34666D}"/>
    <dgm:cxn modelId="{297FFCEA-21E1-4A80-A000-2A4B317D5AF8}" type="presOf" srcId="{33690D73-E341-4CB1-8BBD-EEE3BBCD81AC}" destId="{18C7C579-CB36-44C6-99A9-3FF68D199967}" srcOrd="0" destOrd="0" presId="urn:microsoft.com/office/officeart/2005/8/layout/hierarchy4"/>
    <dgm:cxn modelId="{8BEC877F-40C3-4B0D-9E15-BF58E8B63F3C}" type="presParOf" srcId="{6F2BCCDD-E5F7-4553-8A12-04F65A1CA1F6}" destId="{24D7EF80-C737-447E-A853-33D472D0F543}" srcOrd="0" destOrd="0" presId="urn:microsoft.com/office/officeart/2005/8/layout/hierarchy4"/>
    <dgm:cxn modelId="{0B56B11F-10F6-49AA-AF64-42A80734A16C}" type="presParOf" srcId="{24D7EF80-C737-447E-A853-33D472D0F543}" destId="{9F464981-0850-4882-A394-DD36C149613C}" srcOrd="0" destOrd="0" presId="urn:microsoft.com/office/officeart/2005/8/layout/hierarchy4"/>
    <dgm:cxn modelId="{59B3D22B-DEC2-4E84-8060-BDC7DA29F181}" type="presParOf" srcId="{24D7EF80-C737-447E-A853-33D472D0F543}" destId="{0AC2CD41-8964-4491-821A-E8B0E6CE7606}" srcOrd="1" destOrd="0" presId="urn:microsoft.com/office/officeart/2005/8/layout/hierarchy4"/>
    <dgm:cxn modelId="{12626D7E-0B2C-496D-A8BA-148FD8299822}" type="presParOf" srcId="{24D7EF80-C737-447E-A853-33D472D0F543}" destId="{7FD1B8EC-F98F-41DE-BA2F-7F596D42B760}" srcOrd="2" destOrd="0" presId="urn:microsoft.com/office/officeart/2005/8/layout/hierarchy4"/>
    <dgm:cxn modelId="{87E98E71-CC12-4DD1-98F1-2A7DC537EC4E}" type="presParOf" srcId="{7FD1B8EC-F98F-41DE-BA2F-7F596D42B760}" destId="{9AD1C6EC-D5E8-4878-B3C7-CB8E1026037A}" srcOrd="0" destOrd="0" presId="urn:microsoft.com/office/officeart/2005/8/layout/hierarchy4"/>
    <dgm:cxn modelId="{2662CEFF-250F-4FCB-A255-AB39A35A0316}" type="presParOf" srcId="{9AD1C6EC-D5E8-4878-B3C7-CB8E1026037A}" destId="{18C7C579-CB36-44C6-99A9-3FF68D199967}" srcOrd="0" destOrd="0" presId="urn:microsoft.com/office/officeart/2005/8/layout/hierarchy4"/>
    <dgm:cxn modelId="{1628CF32-00DB-4EA4-B66E-8A1B8A1A5C84}" type="presParOf" srcId="{9AD1C6EC-D5E8-4878-B3C7-CB8E1026037A}" destId="{7764848F-9751-4FA2-B5C9-FD5963AFA330}" srcOrd="1" destOrd="0" presId="urn:microsoft.com/office/officeart/2005/8/layout/hierarchy4"/>
    <dgm:cxn modelId="{8EE95CDD-7100-46AC-BEE6-D43317E8360C}" type="presParOf" srcId="{9AD1C6EC-D5E8-4878-B3C7-CB8E1026037A}" destId="{6CE3009B-D33B-456F-953F-54CE1F3B7C9B}" srcOrd="2" destOrd="0" presId="urn:microsoft.com/office/officeart/2005/8/layout/hierarchy4"/>
    <dgm:cxn modelId="{F48EF9E5-D722-4B3B-8F8F-7236703DAA11}" type="presParOf" srcId="{6CE3009B-D33B-456F-953F-54CE1F3B7C9B}" destId="{DFD9E007-3E3A-4921-AC02-77192E412D63}" srcOrd="0" destOrd="0" presId="urn:microsoft.com/office/officeart/2005/8/layout/hierarchy4"/>
    <dgm:cxn modelId="{74DF1AE2-14E8-4A88-8592-8A15F2866E53}" type="presParOf" srcId="{DFD9E007-3E3A-4921-AC02-77192E412D63}" destId="{FA43E402-77A0-4C48-AFEC-B6D30E085174}" srcOrd="0" destOrd="0" presId="urn:microsoft.com/office/officeart/2005/8/layout/hierarchy4"/>
    <dgm:cxn modelId="{5593924A-D948-4732-8756-E4E0DA7C90F0}" type="presParOf" srcId="{DFD9E007-3E3A-4921-AC02-77192E412D63}" destId="{AB3B2FB6-A20D-4185-AB94-6EE598A12DDF}" srcOrd="1" destOrd="0" presId="urn:microsoft.com/office/officeart/2005/8/layout/hierarchy4"/>
    <dgm:cxn modelId="{12FB17D9-65FF-44CA-B371-CEF3808B5BE1}" type="presParOf" srcId="{6CE3009B-D33B-456F-953F-54CE1F3B7C9B}" destId="{45062065-53DA-4F1D-B471-52275AF98778}" srcOrd="1" destOrd="0" presId="urn:microsoft.com/office/officeart/2005/8/layout/hierarchy4"/>
    <dgm:cxn modelId="{D2247D10-1F6C-4C3B-A11F-4DE9C8D5BABE}" type="presParOf" srcId="{6CE3009B-D33B-456F-953F-54CE1F3B7C9B}" destId="{6DEC0E3A-4DC8-4024-BD29-282076233F64}" srcOrd="2" destOrd="0" presId="urn:microsoft.com/office/officeart/2005/8/layout/hierarchy4"/>
    <dgm:cxn modelId="{FAB6581D-B188-4618-9B5B-84C8C489BEB3}" type="presParOf" srcId="{6DEC0E3A-4DC8-4024-BD29-282076233F64}" destId="{5422BA80-FE15-4CCE-B442-29B8BFEFF954}" srcOrd="0" destOrd="0" presId="urn:microsoft.com/office/officeart/2005/8/layout/hierarchy4"/>
    <dgm:cxn modelId="{BE1945CD-86D3-4AD7-8A1D-436EFB88D9E0}" type="presParOf" srcId="{6DEC0E3A-4DC8-4024-BD29-282076233F64}" destId="{C724A4E5-9881-40C3-8FFE-0015E99C239D}" srcOrd="1" destOrd="0" presId="urn:microsoft.com/office/officeart/2005/8/layout/hierarchy4"/>
    <dgm:cxn modelId="{22958C04-415E-4B34-A062-8CA58DF40B71}" type="presParOf" srcId="{7FD1B8EC-F98F-41DE-BA2F-7F596D42B760}" destId="{9A965B89-9F99-4DC1-AC08-938252CC9099}" srcOrd="1" destOrd="0" presId="urn:microsoft.com/office/officeart/2005/8/layout/hierarchy4"/>
    <dgm:cxn modelId="{307FBDBC-AB6F-4AA0-9D48-6DE108A3718E}" type="presParOf" srcId="{7FD1B8EC-F98F-41DE-BA2F-7F596D42B760}" destId="{55C9D097-2977-4212-B489-E4255CDF5821}" srcOrd="2" destOrd="0" presId="urn:microsoft.com/office/officeart/2005/8/layout/hierarchy4"/>
    <dgm:cxn modelId="{DBB894C5-DBA4-4E6D-AFE0-19D9511CAFF1}" type="presParOf" srcId="{55C9D097-2977-4212-B489-E4255CDF5821}" destId="{125B0AF9-09D7-481B-94CE-301308814216}" srcOrd="0" destOrd="0" presId="urn:microsoft.com/office/officeart/2005/8/layout/hierarchy4"/>
    <dgm:cxn modelId="{73B446AB-A2F4-45E1-AD8C-DE5C3EC4BEF7}" type="presParOf" srcId="{55C9D097-2977-4212-B489-E4255CDF5821}" destId="{6E8B1AB3-3FB4-4395-ACDB-3F35B1A55B08}" srcOrd="1" destOrd="0" presId="urn:microsoft.com/office/officeart/2005/8/layout/hierarchy4"/>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195F2CC-7AC6-4FBA-9321-64B9C4E66F87}" type="doc">
      <dgm:prSet loTypeId="urn:microsoft.com/office/officeart/2005/8/layout/vProcess5" loCatId="process" qsTypeId="urn:microsoft.com/office/officeart/2005/8/quickstyle/simple4" qsCatId="simple" csTypeId="urn:microsoft.com/office/officeart/2005/8/colors/accent2_2" csCatId="accent2" phldr="1"/>
      <dgm:spPr/>
      <dgm:t>
        <a:bodyPr/>
        <a:lstStyle/>
        <a:p>
          <a:endParaRPr lang="es-AR"/>
        </a:p>
      </dgm:t>
    </dgm:pt>
    <dgm:pt modelId="{6BE076D7-C987-4270-BB52-2A59099AE367}">
      <dgm:prSet phldrT="[Texto]" custT="1"/>
      <dgm:spPr/>
      <dgm:t>
        <a:bodyPr/>
        <a:lstStyle/>
        <a:p>
          <a:r>
            <a:rPr lang="es-AR" sz="2000" dirty="0" smtClean="0">
              <a:latin typeface="Arial"/>
              <a:ea typeface="Calibri"/>
              <a:cs typeface="Times New Roman"/>
            </a:rPr>
            <a:t>Reuniones periódicas de seguimiento </a:t>
          </a:r>
          <a:endParaRPr lang="es-AR" sz="2000" dirty="0"/>
        </a:p>
      </dgm:t>
    </dgm:pt>
    <dgm:pt modelId="{DC36E2FE-08FE-4680-BA85-ED72AC89E371}" type="parTrans" cxnId="{902C1AC9-CC15-4E55-AD42-BB41B5CD7473}">
      <dgm:prSet/>
      <dgm:spPr/>
      <dgm:t>
        <a:bodyPr/>
        <a:lstStyle/>
        <a:p>
          <a:endParaRPr lang="es-AR" sz="2000"/>
        </a:p>
      </dgm:t>
    </dgm:pt>
    <dgm:pt modelId="{EC539C40-13E5-4416-A4AC-70AC44988CD7}" type="sibTrans" cxnId="{902C1AC9-CC15-4E55-AD42-BB41B5CD7473}">
      <dgm:prSet custT="1"/>
      <dgm:spPr>
        <a:solidFill>
          <a:schemeClr val="bg1"/>
        </a:solidFill>
        <a:ln>
          <a:solidFill>
            <a:schemeClr val="tx1">
              <a:lumMod val="50000"/>
              <a:lumOff val="50000"/>
            </a:schemeClr>
          </a:solidFill>
        </a:ln>
      </dgm:spPr>
      <dgm:t>
        <a:bodyPr/>
        <a:lstStyle/>
        <a:p>
          <a:endParaRPr lang="es-AR" sz="2000"/>
        </a:p>
      </dgm:t>
    </dgm:pt>
    <dgm:pt modelId="{D0BC939D-B309-4BA8-8E3C-DB905AF6B753}">
      <dgm:prSet custT="1"/>
      <dgm:spPr/>
      <dgm:t>
        <a:bodyPr/>
        <a:lstStyle/>
        <a:p>
          <a:r>
            <a:rPr lang="es-AR" sz="2000" dirty="0" smtClean="0">
              <a:latin typeface="Arial"/>
              <a:ea typeface="Calibri"/>
              <a:cs typeface="Times New Roman"/>
            </a:rPr>
            <a:t>Evaluación conjunta entre las áreas centrales y operativas </a:t>
          </a:r>
        </a:p>
      </dgm:t>
    </dgm:pt>
    <dgm:pt modelId="{35B5E41F-EA19-455D-B8C7-5A077B626988}" type="parTrans" cxnId="{416DCDFD-9C0D-4AA5-A71F-478ADD6182FE}">
      <dgm:prSet/>
      <dgm:spPr/>
      <dgm:t>
        <a:bodyPr/>
        <a:lstStyle/>
        <a:p>
          <a:endParaRPr lang="es-AR" sz="2000"/>
        </a:p>
      </dgm:t>
    </dgm:pt>
    <dgm:pt modelId="{0C5EB32E-E2AB-4616-8BC0-A28334F7BCA4}" type="sibTrans" cxnId="{416DCDFD-9C0D-4AA5-A71F-478ADD6182FE}">
      <dgm:prSet custT="1"/>
      <dgm:spPr>
        <a:solidFill>
          <a:schemeClr val="bg1"/>
        </a:solidFill>
        <a:ln>
          <a:solidFill>
            <a:schemeClr val="tx1">
              <a:lumMod val="50000"/>
              <a:lumOff val="50000"/>
            </a:schemeClr>
          </a:solidFill>
        </a:ln>
      </dgm:spPr>
      <dgm:t>
        <a:bodyPr/>
        <a:lstStyle/>
        <a:p>
          <a:endParaRPr lang="es-AR" sz="2000"/>
        </a:p>
      </dgm:t>
    </dgm:pt>
    <dgm:pt modelId="{3A63D1BA-31B7-4CC6-B4FE-C1B91A1E09C8}">
      <dgm:prSet custT="1"/>
      <dgm:spPr/>
      <dgm:t>
        <a:bodyPr/>
        <a:lstStyle/>
        <a:p>
          <a:r>
            <a:rPr lang="es-AR" sz="2000" dirty="0" smtClean="0">
              <a:latin typeface="Arial"/>
              <a:ea typeface="Calibri"/>
              <a:cs typeface="Times New Roman"/>
            </a:rPr>
            <a:t>Difusión</a:t>
          </a:r>
          <a:r>
            <a:rPr lang="es-AR" sz="2000" baseline="0" dirty="0" smtClean="0">
              <a:latin typeface="Arial"/>
              <a:ea typeface="Calibri"/>
              <a:cs typeface="Times New Roman"/>
            </a:rPr>
            <a:t> de </a:t>
          </a:r>
          <a:r>
            <a:rPr lang="es-AR" sz="2000" dirty="0" smtClean="0">
              <a:latin typeface="Arial"/>
              <a:ea typeface="Calibri"/>
              <a:cs typeface="Times New Roman"/>
            </a:rPr>
            <a:t>información para mejorar y facilitar la gestión</a:t>
          </a:r>
        </a:p>
      </dgm:t>
    </dgm:pt>
    <dgm:pt modelId="{5F514C22-E57A-4555-B7A9-86A56B8BE153}" type="sibTrans" cxnId="{2B8A2B55-EE4B-4722-B508-29BBDD7ABA08}">
      <dgm:prSet/>
      <dgm:spPr/>
      <dgm:t>
        <a:bodyPr/>
        <a:lstStyle/>
        <a:p>
          <a:endParaRPr lang="es-AR" sz="2000"/>
        </a:p>
      </dgm:t>
    </dgm:pt>
    <dgm:pt modelId="{D7459B61-CE6F-47CD-8A81-9BAC58343F3C}" type="parTrans" cxnId="{2B8A2B55-EE4B-4722-B508-29BBDD7ABA08}">
      <dgm:prSet/>
      <dgm:spPr/>
      <dgm:t>
        <a:bodyPr/>
        <a:lstStyle/>
        <a:p>
          <a:endParaRPr lang="es-AR" sz="2000"/>
        </a:p>
      </dgm:t>
    </dgm:pt>
    <dgm:pt modelId="{A04D25DB-DFCA-4A80-88A8-D03D8354BF95}" type="pres">
      <dgm:prSet presAssocID="{2195F2CC-7AC6-4FBA-9321-64B9C4E66F87}" presName="outerComposite" presStyleCnt="0">
        <dgm:presLayoutVars>
          <dgm:chMax val="5"/>
          <dgm:dir/>
          <dgm:resizeHandles val="exact"/>
        </dgm:presLayoutVars>
      </dgm:prSet>
      <dgm:spPr/>
      <dgm:t>
        <a:bodyPr/>
        <a:lstStyle/>
        <a:p>
          <a:endParaRPr lang="es-AR"/>
        </a:p>
      </dgm:t>
    </dgm:pt>
    <dgm:pt modelId="{284C51F5-3E1E-43B2-B854-8F5974BA788F}" type="pres">
      <dgm:prSet presAssocID="{2195F2CC-7AC6-4FBA-9321-64B9C4E66F87}" presName="dummyMaxCanvas" presStyleCnt="0">
        <dgm:presLayoutVars/>
      </dgm:prSet>
      <dgm:spPr/>
    </dgm:pt>
    <dgm:pt modelId="{DB4B3551-ECEE-42EB-AE0F-4BCF2FBB7C1F}" type="pres">
      <dgm:prSet presAssocID="{2195F2CC-7AC6-4FBA-9321-64B9C4E66F87}" presName="ThreeNodes_1" presStyleLbl="node1" presStyleIdx="0" presStyleCnt="3">
        <dgm:presLayoutVars>
          <dgm:bulletEnabled val="1"/>
        </dgm:presLayoutVars>
      </dgm:prSet>
      <dgm:spPr/>
      <dgm:t>
        <a:bodyPr/>
        <a:lstStyle/>
        <a:p>
          <a:endParaRPr lang="es-AR"/>
        </a:p>
      </dgm:t>
    </dgm:pt>
    <dgm:pt modelId="{2479028C-5319-461A-AD90-DB2F534DE6A1}" type="pres">
      <dgm:prSet presAssocID="{2195F2CC-7AC6-4FBA-9321-64B9C4E66F87}" presName="ThreeNodes_2" presStyleLbl="node1" presStyleIdx="1" presStyleCnt="3">
        <dgm:presLayoutVars>
          <dgm:bulletEnabled val="1"/>
        </dgm:presLayoutVars>
      </dgm:prSet>
      <dgm:spPr/>
      <dgm:t>
        <a:bodyPr/>
        <a:lstStyle/>
        <a:p>
          <a:endParaRPr lang="es-AR"/>
        </a:p>
      </dgm:t>
    </dgm:pt>
    <dgm:pt modelId="{F59FD706-0822-4ABA-999B-052BFD811CEF}" type="pres">
      <dgm:prSet presAssocID="{2195F2CC-7AC6-4FBA-9321-64B9C4E66F87}" presName="ThreeNodes_3" presStyleLbl="node1" presStyleIdx="2" presStyleCnt="3">
        <dgm:presLayoutVars>
          <dgm:bulletEnabled val="1"/>
        </dgm:presLayoutVars>
      </dgm:prSet>
      <dgm:spPr/>
      <dgm:t>
        <a:bodyPr/>
        <a:lstStyle/>
        <a:p>
          <a:endParaRPr lang="es-AR"/>
        </a:p>
      </dgm:t>
    </dgm:pt>
    <dgm:pt modelId="{18B8A513-E951-4B50-99C5-E33EA2FF0DA9}" type="pres">
      <dgm:prSet presAssocID="{2195F2CC-7AC6-4FBA-9321-64B9C4E66F87}" presName="ThreeConn_1-2" presStyleLbl="fgAccFollowNode1" presStyleIdx="0" presStyleCnt="2">
        <dgm:presLayoutVars>
          <dgm:bulletEnabled val="1"/>
        </dgm:presLayoutVars>
      </dgm:prSet>
      <dgm:spPr/>
      <dgm:t>
        <a:bodyPr/>
        <a:lstStyle/>
        <a:p>
          <a:endParaRPr lang="es-AR"/>
        </a:p>
      </dgm:t>
    </dgm:pt>
    <dgm:pt modelId="{563EA20F-862C-443E-B7B6-4A5BA1D4DC61}" type="pres">
      <dgm:prSet presAssocID="{2195F2CC-7AC6-4FBA-9321-64B9C4E66F87}" presName="ThreeConn_2-3" presStyleLbl="fgAccFollowNode1" presStyleIdx="1" presStyleCnt="2">
        <dgm:presLayoutVars>
          <dgm:bulletEnabled val="1"/>
        </dgm:presLayoutVars>
      </dgm:prSet>
      <dgm:spPr/>
      <dgm:t>
        <a:bodyPr/>
        <a:lstStyle/>
        <a:p>
          <a:endParaRPr lang="es-AR"/>
        </a:p>
      </dgm:t>
    </dgm:pt>
    <dgm:pt modelId="{18533A37-ABCE-43D5-AD14-B29B31738C2D}" type="pres">
      <dgm:prSet presAssocID="{2195F2CC-7AC6-4FBA-9321-64B9C4E66F87}" presName="ThreeNodes_1_text" presStyleLbl="node1" presStyleIdx="2" presStyleCnt="3">
        <dgm:presLayoutVars>
          <dgm:bulletEnabled val="1"/>
        </dgm:presLayoutVars>
      </dgm:prSet>
      <dgm:spPr/>
      <dgm:t>
        <a:bodyPr/>
        <a:lstStyle/>
        <a:p>
          <a:endParaRPr lang="es-AR"/>
        </a:p>
      </dgm:t>
    </dgm:pt>
    <dgm:pt modelId="{8FED6396-BEB6-4247-8106-2E836FFCF751}" type="pres">
      <dgm:prSet presAssocID="{2195F2CC-7AC6-4FBA-9321-64B9C4E66F87}" presName="ThreeNodes_2_text" presStyleLbl="node1" presStyleIdx="2" presStyleCnt="3">
        <dgm:presLayoutVars>
          <dgm:bulletEnabled val="1"/>
        </dgm:presLayoutVars>
      </dgm:prSet>
      <dgm:spPr/>
      <dgm:t>
        <a:bodyPr/>
        <a:lstStyle/>
        <a:p>
          <a:endParaRPr lang="es-AR"/>
        </a:p>
      </dgm:t>
    </dgm:pt>
    <dgm:pt modelId="{7EE83E4C-24A4-4344-8217-84FAADD7CC5F}" type="pres">
      <dgm:prSet presAssocID="{2195F2CC-7AC6-4FBA-9321-64B9C4E66F87}" presName="ThreeNodes_3_text" presStyleLbl="node1" presStyleIdx="2" presStyleCnt="3">
        <dgm:presLayoutVars>
          <dgm:bulletEnabled val="1"/>
        </dgm:presLayoutVars>
      </dgm:prSet>
      <dgm:spPr/>
      <dgm:t>
        <a:bodyPr/>
        <a:lstStyle/>
        <a:p>
          <a:endParaRPr lang="es-AR"/>
        </a:p>
      </dgm:t>
    </dgm:pt>
  </dgm:ptLst>
  <dgm:cxnLst>
    <dgm:cxn modelId="{A1C29474-460D-4408-BE52-DF6571ABF040}" type="presOf" srcId="{D0BC939D-B309-4BA8-8E3C-DB905AF6B753}" destId="{2479028C-5319-461A-AD90-DB2F534DE6A1}" srcOrd="0" destOrd="0" presId="urn:microsoft.com/office/officeart/2005/8/layout/vProcess5"/>
    <dgm:cxn modelId="{AEF67FEC-5AF1-42DC-8BD3-191B0C53AD50}" type="presOf" srcId="{3A63D1BA-31B7-4CC6-B4FE-C1B91A1E09C8}" destId="{7EE83E4C-24A4-4344-8217-84FAADD7CC5F}" srcOrd="1" destOrd="0" presId="urn:microsoft.com/office/officeart/2005/8/layout/vProcess5"/>
    <dgm:cxn modelId="{A6A18C78-89E4-466B-9C2A-79F1FDEDA7D6}" type="presOf" srcId="{0C5EB32E-E2AB-4616-8BC0-A28334F7BCA4}" destId="{563EA20F-862C-443E-B7B6-4A5BA1D4DC61}" srcOrd="0" destOrd="0" presId="urn:microsoft.com/office/officeart/2005/8/layout/vProcess5"/>
    <dgm:cxn modelId="{902C1AC9-CC15-4E55-AD42-BB41B5CD7473}" srcId="{2195F2CC-7AC6-4FBA-9321-64B9C4E66F87}" destId="{6BE076D7-C987-4270-BB52-2A59099AE367}" srcOrd="0" destOrd="0" parTransId="{DC36E2FE-08FE-4680-BA85-ED72AC89E371}" sibTransId="{EC539C40-13E5-4416-A4AC-70AC44988CD7}"/>
    <dgm:cxn modelId="{B2E3C1F2-16C9-4F62-92D7-0E0B7FAD6CB5}" type="presOf" srcId="{EC539C40-13E5-4416-A4AC-70AC44988CD7}" destId="{18B8A513-E951-4B50-99C5-E33EA2FF0DA9}" srcOrd="0" destOrd="0" presId="urn:microsoft.com/office/officeart/2005/8/layout/vProcess5"/>
    <dgm:cxn modelId="{7F74B4C5-848B-4E24-A204-F9D0DBBBA650}" type="presOf" srcId="{3A63D1BA-31B7-4CC6-B4FE-C1B91A1E09C8}" destId="{F59FD706-0822-4ABA-999B-052BFD811CEF}" srcOrd="0" destOrd="0" presId="urn:microsoft.com/office/officeart/2005/8/layout/vProcess5"/>
    <dgm:cxn modelId="{8293AFF5-9DC2-4BC4-BE36-72863E48D44C}" type="presOf" srcId="{D0BC939D-B309-4BA8-8E3C-DB905AF6B753}" destId="{8FED6396-BEB6-4247-8106-2E836FFCF751}" srcOrd="1" destOrd="0" presId="urn:microsoft.com/office/officeart/2005/8/layout/vProcess5"/>
    <dgm:cxn modelId="{DA8D11D6-6D31-4E5D-9750-7C9AB6FDDA62}" type="presOf" srcId="{6BE076D7-C987-4270-BB52-2A59099AE367}" destId="{18533A37-ABCE-43D5-AD14-B29B31738C2D}" srcOrd="1" destOrd="0" presId="urn:microsoft.com/office/officeart/2005/8/layout/vProcess5"/>
    <dgm:cxn modelId="{416DCDFD-9C0D-4AA5-A71F-478ADD6182FE}" srcId="{2195F2CC-7AC6-4FBA-9321-64B9C4E66F87}" destId="{D0BC939D-B309-4BA8-8E3C-DB905AF6B753}" srcOrd="1" destOrd="0" parTransId="{35B5E41F-EA19-455D-B8C7-5A077B626988}" sibTransId="{0C5EB32E-E2AB-4616-8BC0-A28334F7BCA4}"/>
    <dgm:cxn modelId="{C7C1C377-704D-427F-8C04-DB57B2D36628}" type="presOf" srcId="{6BE076D7-C987-4270-BB52-2A59099AE367}" destId="{DB4B3551-ECEE-42EB-AE0F-4BCF2FBB7C1F}" srcOrd="0" destOrd="0" presId="urn:microsoft.com/office/officeart/2005/8/layout/vProcess5"/>
    <dgm:cxn modelId="{2B8A2B55-EE4B-4722-B508-29BBDD7ABA08}" srcId="{2195F2CC-7AC6-4FBA-9321-64B9C4E66F87}" destId="{3A63D1BA-31B7-4CC6-B4FE-C1B91A1E09C8}" srcOrd="2" destOrd="0" parTransId="{D7459B61-CE6F-47CD-8A81-9BAC58343F3C}" sibTransId="{5F514C22-E57A-4555-B7A9-86A56B8BE153}"/>
    <dgm:cxn modelId="{11A7FD98-4906-49F7-B365-23B9130BE0CD}" type="presOf" srcId="{2195F2CC-7AC6-4FBA-9321-64B9C4E66F87}" destId="{A04D25DB-DFCA-4A80-88A8-D03D8354BF95}" srcOrd="0" destOrd="0" presId="urn:microsoft.com/office/officeart/2005/8/layout/vProcess5"/>
    <dgm:cxn modelId="{D9D7F461-4550-4F8C-B929-55B625CF9745}" type="presParOf" srcId="{A04D25DB-DFCA-4A80-88A8-D03D8354BF95}" destId="{284C51F5-3E1E-43B2-B854-8F5974BA788F}" srcOrd="0" destOrd="0" presId="urn:microsoft.com/office/officeart/2005/8/layout/vProcess5"/>
    <dgm:cxn modelId="{30F14E51-281B-476B-B87E-76AC45F775CA}" type="presParOf" srcId="{A04D25DB-DFCA-4A80-88A8-D03D8354BF95}" destId="{DB4B3551-ECEE-42EB-AE0F-4BCF2FBB7C1F}" srcOrd="1" destOrd="0" presId="urn:microsoft.com/office/officeart/2005/8/layout/vProcess5"/>
    <dgm:cxn modelId="{162503FF-A8A6-4F34-8B3C-7841673AA859}" type="presParOf" srcId="{A04D25DB-DFCA-4A80-88A8-D03D8354BF95}" destId="{2479028C-5319-461A-AD90-DB2F534DE6A1}" srcOrd="2" destOrd="0" presId="urn:microsoft.com/office/officeart/2005/8/layout/vProcess5"/>
    <dgm:cxn modelId="{E333C30A-08FE-41C4-ABAB-AD1FC0C65EE8}" type="presParOf" srcId="{A04D25DB-DFCA-4A80-88A8-D03D8354BF95}" destId="{F59FD706-0822-4ABA-999B-052BFD811CEF}" srcOrd="3" destOrd="0" presId="urn:microsoft.com/office/officeart/2005/8/layout/vProcess5"/>
    <dgm:cxn modelId="{E5F8051B-9A01-4C78-8D0D-B186C9205794}" type="presParOf" srcId="{A04D25DB-DFCA-4A80-88A8-D03D8354BF95}" destId="{18B8A513-E951-4B50-99C5-E33EA2FF0DA9}" srcOrd="4" destOrd="0" presId="urn:microsoft.com/office/officeart/2005/8/layout/vProcess5"/>
    <dgm:cxn modelId="{B75FD4C2-B732-4977-B8DE-57EA51FDE03D}" type="presParOf" srcId="{A04D25DB-DFCA-4A80-88A8-D03D8354BF95}" destId="{563EA20F-862C-443E-B7B6-4A5BA1D4DC61}" srcOrd="5" destOrd="0" presId="urn:microsoft.com/office/officeart/2005/8/layout/vProcess5"/>
    <dgm:cxn modelId="{496C875B-2C2E-4BDB-8718-AD1191AD5712}" type="presParOf" srcId="{A04D25DB-DFCA-4A80-88A8-D03D8354BF95}" destId="{18533A37-ABCE-43D5-AD14-B29B31738C2D}" srcOrd="6" destOrd="0" presId="urn:microsoft.com/office/officeart/2005/8/layout/vProcess5"/>
    <dgm:cxn modelId="{2439E96D-028D-4209-A796-E23AC55E99E6}" type="presParOf" srcId="{A04D25DB-DFCA-4A80-88A8-D03D8354BF95}" destId="{8FED6396-BEB6-4247-8106-2E836FFCF751}" srcOrd="7" destOrd="0" presId="urn:microsoft.com/office/officeart/2005/8/layout/vProcess5"/>
    <dgm:cxn modelId="{E4C028FB-F5BF-4AE0-BB38-BF1E71AFB2B4}" type="presParOf" srcId="{A04D25DB-DFCA-4A80-88A8-D03D8354BF95}" destId="{7EE83E4C-24A4-4344-8217-84FAADD7CC5F}" srcOrd="8" destOrd="0" presId="urn:microsoft.com/office/officeart/2005/8/layout/vProcess5"/>
  </dgm:cxnLst>
  <dgm:bg/>
  <dgm:whole/>
  <dgm:extLst>
    <a:ext uri="http://schemas.microsoft.com/office/drawing/2008/diagram">
      <dsp:dataModelExt xmlns:dsp="http://schemas.microsoft.com/office/drawing/2008/diagram" xmlns="" relId="rId12"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340419" y="555452"/>
          <a:ext cx="3126422" cy="3126422"/>
        </a:xfrm>
        <a:prstGeom prst="blockArc">
          <a:avLst>
            <a:gd name="adj1" fmla="val 10952244"/>
            <a:gd name="adj2" fmla="val 16960098"/>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341206" y="441298"/>
          <a:ext cx="3126422" cy="3126422"/>
        </a:xfrm>
        <a:prstGeom prst="blockArc">
          <a:avLst>
            <a:gd name="adj1" fmla="val 4619738"/>
            <a:gd name="adj2" fmla="val 10695175"/>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2009850" y="437134"/>
          <a:ext cx="3126422" cy="3126422"/>
        </a:xfrm>
        <a:prstGeom prst="blockArc">
          <a:avLst>
            <a:gd name="adj1" fmla="val 135672"/>
            <a:gd name="adj2" fmla="val 6137437"/>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2009769" y="555539"/>
          <a:ext cx="3126422" cy="3126422"/>
        </a:xfrm>
        <a:prstGeom prst="blockArc">
          <a:avLst>
            <a:gd name="adj1" fmla="val 15440799"/>
            <a:gd name="adj2" fmla="val 21469028"/>
            <a:gd name="adj3" fmla="val 463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624566" y="770689"/>
          <a:ext cx="3227866" cy="2522621"/>
        </a:xfrm>
        <a:prstGeom prst="ellipse">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s-ES" sz="2400" b="1" kern="1200" dirty="0" smtClean="0"/>
            <a:t>Plan de Recaudación</a:t>
          </a:r>
          <a:endParaRPr lang="es-AR" sz="2400" b="1" kern="1200" dirty="0"/>
        </a:p>
      </dsp:txBody>
      <dsp:txXfrm>
        <a:off x="1624566" y="770689"/>
        <a:ext cx="3227866" cy="2522621"/>
      </dsp:txXfrm>
    </dsp:sp>
    <dsp:sp modelId="{707F0441-4C36-4192-8E31-A79F3AFF50AE}">
      <dsp:nvSpPr>
        <dsp:cNvPr id="0" name=""/>
        <dsp:cNvSpPr/>
      </dsp:nvSpPr>
      <dsp:spPr>
        <a:xfrm>
          <a:off x="2317139" y="-130824"/>
          <a:ext cx="1842721" cy="15194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ES" sz="1700" b="1" kern="1200" dirty="0" smtClean="0"/>
            <a:t>Gestión por resultados</a:t>
          </a:r>
          <a:endParaRPr lang="es-AR" sz="1700" b="1" kern="1200" dirty="0"/>
        </a:p>
      </dsp:txBody>
      <dsp:txXfrm>
        <a:off x="2317139" y="-130824"/>
        <a:ext cx="1842721" cy="1519422"/>
      </dsp:txXfrm>
    </dsp:sp>
    <dsp:sp modelId="{4ACB399E-EAC2-45CC-8F6D-698E0D036496}">
      <dsp:nvSpPr>
        <dsp:cNvPr id="0" name=""/>
        <dsp:cNvSpPr/>
      </dsp:nvSpPr>
      <dsp:spPr>
        <a:xfrm>
          <a:off x="4177460" y="1300879"/>
          <a:ext cx="1842721" cy="15194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ES" sz="1700" b="1" kern="1200" dirty="0" smtClean="0"/>
            <a:t>Programación de actividades</a:t>
          </a:r>
          <a:endParaRPr lang="es-AR" sz="1700" b="1" kern="1200" dirty="0"/>
        </a:p>
      </dsp:txBody>
      <dsp:txXfrm>
        <a:off x="4177460" y="1300879"/>
        <a:ext cx="1842721" cy="1519422"/>
      </dsp:txXfrm>
    </dsp:sp>
    <dsp:sp modelId="{43449A39-3BAC-4164-8C57-35A809F510E3}">
      <dsp:nvSpPr>
        <dsp:cNvPr id="0" name=""/>
        <dsp:cNvSpPr/>
      </dsp:nvSpPr>
      <dsp:spPr>
        <a:xfrm>
          <a:off x="2326658" y="2732585"/>
          <a:ext cx="1842721" cy="15194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lvl="0" algn="ctr" defTabSz="755650">
            <a:lnSpc>
              <a:spcPct val="90000"/>
            </a:lnSpc>
            <a:spcBef>
              <a:spcPct val="0"/>
            </a:spcBef>
            <a:spcAft>
              <a:spcPct val="35000"/>
            </a:spcAft>
          </a:pPr>
          <a:r>
            <a:rPr lang="es-ES" sz="1700" b="1" kern="1200" dirty="0" smtClean="0"/>
            <a:t>Colaboración en la gestión</a:t>
          </a:r>
          <a:endParaRPr lang="es-AR" sz="1700" b="1" kern="1200" dirty="0"/>
        </a:p>
      </dsp:txBody>
      <dsp:txXfrm>
        <a:off x="2326658" y="2732585"/>
        <a:ext cx="1842721" cy="1519422"/>
      </dsp:txXfrm>
    </dsp:sp>
    <dsp:sp modelId="{23B1DE64-C173-4378-AF14-AA8A81DD79E4}">
      <dsp:nvSpPr>
        <dsp:cNvPr id="0" name=""/>
        <dsp:cNvSpPr/>
      </dsp:nvSpPr>
      <dsp:spPr>
        <a:xfrm>
          <a:off x="456817" y="1291351"/>
          <a:ext cx="1842721" cy="151942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lvl="0" indent="0" algn="ctr" defTabSz="755650">
            <a:lnSpc>
              <a:spcPct val="90000"/>
            </a:lnSpc>
            <a:spcBef>
              <a:spcPct val="0"/>
            </a:spcBef>
            <a:spcAft>
              <a:spcPct val="35000"/>
            </a:spcAft>
          </a:pPr>
          <a:r>
            <a:rPr lang="es-ES" sz="1700" b="1" kern="1200" dirty="0" smtClean="0"/>
            <a:t>Revisión permanente</a:t>
          </a:r>
          <a:endParaRPr lang="es-AR" sz="1700" b="1" kern="1200" dirty="0"/>
        </a:p>
      </dsp:txBody>
      <dsp:txXfrm>
        <a:off x="456817" y="1291351"/>
        <a:ext cx="1842721" cy="1519422"/>
      </dsp:txXfrm>
    </dsp:sp>
  </dsp:spTree>
</dsp:drawing>
</file>

<file path=ppt/diagrams/drawing1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F464981-0850-4882-A394-DD36C149613C}">
      <dsp:nvSpPr>
        <dsp:cNvPr id="0" name=""/>
        <dsp:cNvSpPr/>
      </dsp:nvSpPr>
      <dsp:spPr>
        <a:xfrm>
          <a:off x="2241" y="793"/>
          <a:ext cx="3086495" cy="537478"/>
        </a:xfrm>
        <a:prstGeom prst="roundRect">
          <a:avLst>
            <a:gd name="adj" fmla="val 10000"/>
          </a:avLst>
        </a:prstGeom>
        <a:gradFill rotWithShape="0">
          <a:gsLst>
            <a:gs pos="0">
              <a:schemeClr val="accent2">
                <a:shade val="60000"/>
                <a:hueOff val="0"/>
                <a:satOff val="0"/>
                <a:lumOff val="0"/>
                <a:alphaOff val="0"/>
                <a:shade val="51000"/>
                <a:satMod val="130000"/>
              </a:schemeClr>
            </a:gs>
            <a:gs pos="80000">
              <a:schemeClr val="accent2">
                <a:shade val="60000"/>
                <a:hueOff val="0"/>
                <a:satOff val="0"/>
                <a:lumOff val="0"/>
                <a:alphaOff val="0"/>
                <a:shade val="93000"/>
                <a:satMod val="130000"/>
              </a:schemeClr>
            </a:gs>
            <a:gs pos="100000">
              <a:schemeClr val="accent2">
                <a:shade val="6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b="1" kern="1200" dirty="0" smtClean="0"/>
            <a:t>Cartas enviadas                                                      </a:t>
          </a:r>
          <a:r>
            <a:rPr lang="es-ES" sz="1600" b="0" kern="1200" dirty="0" smtClean="0"/>
            <a:t>2,3 M</a:t>
          </a:r>
          <a:endParaRPr lang="es-AR" sz="1600" b="0" kern="1200" dirty="0"/>
        </a:p>
      </dsp:txBody>
      <dsp:txXfrm>
        <a:off x="2241" y="793"/>
        <a:ext cx="3086495" cy="537478"/>
      </dsp:txXfrm>
    </dsp:sp>
    <dsp:sp modelId="{18C7C579-CB36-44C6-99A9-3FF68D199967}">
      <dsp:nvSpPr>
        <dsp:cNvPr id="0" name=""/>
        <dsp:cNvSpPr/>
      </dsp:nvSpPr>
      <dsp:spPr>
        <a:xfrm>
          <a:off x="5254" y="591941"/>
          <a:ext cx="2063292" cy="537478"/>
        </a:xfrm>
        <a:prstGeom prst="roundRect">
          <a:avLst>
            <a:gd name="adj" fmla="val 10000"/>
          </a:avLst>
        </a:prstGeom>
        <a:gradFill rotWithShape="0">
          <a:gsLst>
            <a:gs pos="0">
              <a:schemeClr val="accent2">
                <a:shade val="80000"/>
                <a:hueOff val="0"/>
                <a:satOff val="0"/>
                <a:lumOff val="0"/>
                <a:alphaOff val="0"/>
                <a:shade val="51000"/>
                <a:satMod val="130000"/>
              </a:schemeClr>
            </a:gs>
            <a:gs pos="80000">
              <a:schemeClr val="accent2">
                <a:shade val="80000"/>
                <a:hueOff val="0"/>
                <a:satOff val="0"/>
                <a:lumOff val="0"/>
                <a:alphaOff val="0"/>
                <a:shade val="93000"/>
                <a:satMod val="130000"/>
              </a:schemeClr>
            </a:gs>
            <a:gs pos="100000">
              <a:schemeClr val="accent2">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b="1" kern="1200" dirty="0" smtClean="0"/>
            <a:t>Notificadas                                     </a:t>
          </a:r>
          <a:r>
            <a:rPr lang="es-ES" sz="1600" b="0" kern="1200" dirty="0" smtClean="0"/>
            <a:t>1,5 M - 67%</a:t>
          </a:r>
          <a:endParaRPr lang="es-AR" sz="1600" b="0" kern="1200" dirty="0"/>
        </a:p>
      </dsp:txBody>
      <dsp:txXfrm>
        <a:off x="5254" y="591941"/>
        <a:ext cx="2063292" cy="537478"/>
      </dsp:txXfrm>
    </dsp:sp>
    <dsp:sp modelId="{FA43E402-77A0-4C48-AFEC-B6D30E085174}">
      <dsp:nvSpPr>
        <dsp:cNvPr id="0" name=""/>
        <dsp:cNvSpPr/>
      </dsp:nvSpPr>
      <dsp:spPr>
        <a:xfrm>
          <a:off x="5254" y="1183089"/>
          <a:ext cx="1039463" cy="537478"/>
        </a:xfrm>
        <a:prstGeom prst="roundRect">
          <a:avLst>
            <a:gd name="adj" fmla="val 10000"/>
          </a:avLst>
        </a:prstGeom>
        <a:gradFill rotWithShape="0">
          <a:gsLst>
            <a:gs pos="0">
              <a:schemeClr val="accent2">
                <a:tint val="99000"/>
                <a:hueOff val="0"/>
                <a:satOff val="0"/>
                <a:lumOff val="0"/>
                <a:alphaOff val="0"/>
                <a:shade val="51000"/>
                <a:satMod val="130000"/>
              </a:schemeClr>
            </a:gs>
            <a:gs pos="80000">
              <a:schemeClr val="accent2">
                <a:tint val="99000"/>
                <a:hueOff val="0"/>
                <a:satOff val="0"/>
                <a:lumOff val="0"/>
                <a:alphaOff val="0"/>
                <a:shade val="93000"/>
                <a:satMod val="130000"/>
              </a:schemeClr>
            </a:gs>
            <a:gs pos="100000">
              <a:schemeClr val="accent2">
                <a:tint val="99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b="1" kern="1200" dirty="0" smtClean="0"/>
            <a:t>Correo</a:t>
          </a:r>
          <a:r>
            <a:rPr lang="es-ES" sz="1600" kern="1200" dirty="0" smtClean="0"/>
            <a:t>                   </a:t>
          </a:r>
          <a:r>
            <a:rPr lang="es-ES" sz="1600" b="0" kern="1200" dirty="0" smtClean="0"/>
            <a:t>97%</a:t>
          </a:r>
          <a:endParaRPr lang="es-AR" sz="1600" b="0" kern="1200" dirty="0"/>
        </a:p>
      </dsp:txBody>
      <dsp:txXfrm>
        <a:off x="5254" y="1183089"/>
        <a:ext cx="1039463" cy="537478"/>
      </dsp:txXfrm>
    </dsp:sp>
    <dsp:sp modelId="{5422BA80-FE15-4CCE-B442-29B8BFEFF954}">
      <dsp:nvSpPr>
        <dsp:cNvPr id="0" name=""/>
        <dsp:cNvSpPr/>
      </dsp:nvSpPr>
      <dsp:spPr>
        <a:xfrm>
          <a:off x="1078375" y="1183089"/>
          <a:ext cx="990171" cy="537478"/>
        </a:xfrm>
        <a:prstGeom prst="roundRect">
          <a:avLst>
            <a:gd name="adj" fmla="val 10000"/>
          </a:avLst>
        </a:prstGeom>
        <a:gradFill rotWithShape="0">
          <a:gsLst>
            <a:gs pos="0">
              <a:schemeClr val="accent2">
                <a:tint val="99000"/>
                <a:hueOff val="0"/>
                <a:satOff val="0"/>
                <a:lumOff val="0"/>
                <a:alphaOff val="0"/>
                <a:shade val="51000"/>
                <a:satMod val="130000"/>
              </a:schemeClr>
            </a:gs>
            <a:gs pos="80000">
              <a:schemeClr val="accent2">
                <a:tint val="99000"/>
                <a:hueOff val="0"/>
                <a:satOff val="0"/>
                <a:lumOff val="0"/>
                <a:alphaOff val="0"/>
                <a:shade val="93000"/>
                <a:satMod val="130000"/>
              </a:schemeClr>
            </a:gs>
            <a:gs pos="100000">
              <a:schemeClr val="accent2">
                <a:tint val="99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b="1" kern="1200" dirty="0" smtClean="0"/>
            <a:t>Agencias</a:t>
          </a:r>
          <a:r>
            <a:rPr lang="es-ES" sz="1600" kern="1200" dirty="0" smtClean="0"/>
            <a:t>                  </a:t>
          </a:r>
          <a:r>
            <a:rPr lang="es-ES" sz="1600" b="0" kern="1200" dirty="0" smtClean="0"/>
            <a:t>3%</a:t>
          </a:r>
          <a:endParaRPr lang="es-AR" sz="1600" b="0" kern="1200" dirty="0"/>
        </a:p>
      </dsp:txBody>
      <dsp:txXfrm>
        <a:off x="1078375" y="1183089"/>
        <a:ext cx="990171" cy="537478"/>
      </dsp:txXfrm>
    </dsp:sp>
    <dsp:sp modelId="{125B0AF9-09D7-481B-94CE-301308814216}">
      <dsp:nvSpPr>
        <dsp:cNvPr id="0" name=""/>
        <dsp:cNvSpPr/>
      </dsp:nvSpPr>
      <dsp:spPr>
        <a:xfrm>
          <a:off x="2135861" y="591941"/>
          <a:ext cx="949863" cy="1140739"/>
        </a:xfrm>
        <a:prstGeom prst="roundRect">
          <a:avLst>
            <a:gd name="adj" fmla="val 10000"/>
          </a:avLst>
        </a:prstGeom>
        <a:gradFill rotWithShape="0">
          <a:gsLst>
            <a:gs pos="0">
              <a:schemeClr val="accent2">
                <a:shade val="80000"/>
                <a:hueOff val="0"/>
                <a:satOff val="0"/>
                <a:lumOff val="0"/>
                <a:alphaOff val="0"/>
                <a:shade val="51000"/>
                <a:satMod val="130000"/>
              </a:schemeClr>
            </a:gs>
            <a:gs pos="80000">
              <a:schemeClr val="accent2">
                <a:shade val="80000"/>
                <a:hueOff val="0"/>
                <a:satOff val="0"/>
                <a:lumOff val="0"/>
                <a:alphaOff val="0"/>
                <a:shade val="93000"/>
                <a:satMod val="130000"/>
              </a:schemeClr>
            </a:gs>
            <a:gs pos="100000">
              <a:schemeClr val="accent2">
                <a:shade val="80000"/>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b="1" kern="1200" dirty="0" smtClean="0"/>
            <a:t>Sin notificar </a:t>
          </a:r>
          <a:r>
            <a:rPr lang="es-ES" sz="1600" b="0" kern="1200" dirty="0" smtClean="0"/>
            <a:t>33%</a:t>
          </a:r>
          <a:endParaRPr lang="es-AR" sz="1600" b="0" kern="1200" dirty="0"/>
        </a:p>
      </dsp:txBody>
      <dsp:txXfrm>
        <a:off x="2135861" y="591941"/>
        <a:ext cx="949863" cy="1140739"/>
      </dsp:txXfrm>
    </dsp:sp>
  </dsp:spTree>
</dsp:drawing>
</file>

<file path=ppt/diagrams/drawing1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1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solidFill>
          <a:srgbClr val="77933C"/>
        </a:solid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20.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2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solidFill>
          <a:srgbClr val="4F81BD"/>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2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B4B3551-ECEE-42EB-AE0F-4BCF2FBB7C1F}">
      <dsp:nvSpPr>
        <dsp:cNvPr id="0" name=""/>
        <dsp:cNvSpPr/>
      </dsp:nvSpPr>
      <dsp:spPr>
        <a:xfrm>
          <a:off x="0" y="0"/>
          <a:ext cx="4726164" cy="95683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AR" sz="2000" kern="1200" dirty="0" smtClean="0">
              <a:latin typeface="Arial"/>
              <a:ea typeface="Calibri"/>
              <a:cs typeface="Times New Roman"/>
            </a:rPr>
            <a:t>Reuniones periódicas de seguimiento </a:t>
          </a:r>
          <a:endParaRPr lang="es-AR" sz="2000" kern="1200" dirty="0"/>
        </a:p>
      </dsp:txBody>
      <dsp:txXfrm>
        <a:off x="0" y="0"/>
        <a:ext cx="3749717" cy="956831"/>
      </dsp:txXfrm>
    </dsp:sp>
    <dsp:sp modelId="{2479028C-5319-461A-AD90-DB2F534DE6A1}">
      <dsp:nvSpPr>
        <dsp:cNvPr id="0" name=""/>
        <dsp:cNvSpPr/>
      </dsp:nvSpPr>
      <dsp:spPr>
        <a:xfrm>
          <a:off x="417014" y="1116303"/>
          <a:ext cx="4726164" cy="95683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AR" sz="2000" kern="1200" dirty="0" smtClean="0">
              <a:latin typeface="Arial"/>
              <a:ea typeface="Calibri"/>
              <a:cs typeface="Times New Roman"/>
            </a:rPr>
            <a:t>Evaluación conjunta entre las áreas centrales y operativas </a:t>
          </a:r>
        </a:p>
      </dsp:txBody>
      <dsp:txXfrm>
        <a:off x="417014" y="1116303"/>
        <a:ext cx="3687208" cy="956831"/>
      </dsp:txXfrm>
    </dsp:sp>
    <dsp:sp modelId="{F59FD706-0822-4ABA-999B-052BFD811CEF}">
      <dsp:nvSpPr>
        <dsp:cNvPr id="0" name=""/>
        <dsp:cNvSpPr/>
      </dsp:nvSpPr>
      <dsp:spPr>
        <a:xfrm>
          <a:off x="834028" y="2232607"/>
          <a:ext cx="4726164" cy="956831"/>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76200" tIns="76200" rIns="76200" bIns="76200" numCol="1" spcCol="1270" anchor="ctr" anchorCtr="0">
          <a:noAutofit/>
        </a:bodyPr>
        <a:lstStyle/>
        <a:p>
          <a:pPr lvl="0" algn="l" defTabSz="889000">
            <a:lnSpc>
              <a:spcPct val="90000"/>
            </a:lnSpc>
            <a:spcBef>
              <a:spcPct val="0"/>
            </a:spcBef>
            <a:spcAft>
              <a:spcPct val="35000"/>
            </a:spcAft>
          </a:pPr>
          <a:r>
            <a:rPr lang="es-AR" sz="2000" kern="1200" dirty="0" smtClean="0">
              <a:latin typeface="Arial"/>
              <a:ea typeface="Calibri"/>
              <a:cs typeface="Times New Roman"/>
            </a:rPr>
            <a:t>Difusión</a:t>
          </a:r>
          <a:r>
            <a:rPr lang="es-AR" sz="2000" kern="1200" baseline="0" dirty="0" smtClean="0">
              <a:latin typeface="Arial"/>
              <a:ea typeface="Calibri"/>
              <a:cs typeface="Times New Roman"/>
            </a:rPr>
            <a:t> de </a:t>
          </a:r>
          <a:r>
            <a:rPr lang="es-AR" sz="2000" kern="1200" dirty="0" smtClean="0">
              <a:latin typeface="Arial"/>
              <a:ea typeface="Calibri"/>
              <a:cs typeface="Times New Roman"/>
            </a:rPr>
            <a:t>información para mejorar y facilitar la gestión</a:t>
          </a:r>
        </a:p>
      </dsp:txBody>
      <dsp:txXfrm>
        <a:off x="834028" y="2232607"/>
        <a:ext cx="3687208" cy="956831"/>
      </dsp:txXfrm>
    </dsp:sp>
    <dsp:sp modelId="{18B8A513-E951-4B50-99C5-E33EA2FF0DA9}">
      <dsp:nvSpPr>
        <dsp:cNvPr id="0" name=""/>
        <dsp:cNvSpPr/>
      </dsp:nvSpPr>
      <dsp:spPr>
        <a:xfrm>
          <a:off x="4104223" y="725597"/>
          <a:ext cx="621940" cy="621940"/>
        </a:xfrm>
        <a:prstGeom prst="downArrow">
          <a:avLst>
            <a:gd name="adj1" fmla="val 55000"/>
            <a:gd name="adj2" fmla="val 45000"/>
          </a:avLst>
        </a:prstGeom>
        <a:solidFill>
          <a:schemeClr val="bg1"/>
        </a:solidFill>
        <a:ln w="9525" cap="flat" cmpd="sng" algn="ctr">
          <a:solidFill>
            <a:schemeClr val="tx1">
              <a:lumMod val="50000"/>
              <a:lumOff val="5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es-AR" sz="2000" kern="1200"/>
        </a:p>
      </dsp:txBody>
      <dsp:txXfrm>
        <a:off x="4104223" y="725597"/>
        <a:ext cx="621940" cy="621940"/>
      </dsp:txXfrm>
    </dsp:sp>
    <dsp:sp modelId="{563EA20F-862C-443E-B7B6-4A5BA1D4DC61}">
      <dsp:nvSpPr>
        <dsp:cNvPr id="0" name=""/>
        <dsp:cNvSpPr/>
      </dsp:nvSpPr>
      <dsp:spPr>
        <a:xfrm>
          <a:off x="4521237" y="1835522"/>
          <a:ext cx="621940" cy="621940"/>
        </a:xfrm>
        <a:prstGeom prst="downArrow">
          <a:avLst>
            <a:gd name="adj1" fmla="val 55000"/>
            <a:gd name="adj2" fmla="val 45000"/>
          </a:avLst>
        </a:prstGeom>
        <a:solidFill>
          <a:schemeClr val="bg1"/>
        </a:solidFill>
        <a:ln w="9525" cap="flat" cmpd="sng" algn="ctr">
          <a:solidFill>
            <a:schemeClr val="tx1">
              <a:lumMod val="50000"/>
              <a:lumOff val="5000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endParaRPr lang="es-AR" sz="2000" kern="1200"/>
        </a:p>
      </dsp:txBody>
      <dsp:txXfrm>
        <a:off x="4521237" y="1835522"/>
        <a:ext cx="621940" cy="621940"/>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64ED95-A51A-437E-A201-45509D56B2AE}">
      <dsp:nvSpPr>
        <dsp:cNvPr id="0" name=""/>
        <dsp:cNvSpPr/>
      </dsp:nvSpPr>
      <dsp:spPr>
        <a:xfrm>
          <a:off x="0" y="-77486"/>
          <a:ext cx="5781575" cy="1184882"/>
        </a:xfrm>
        <a:prstGeom prst="rect">
          <a:avLst/>
        </a:prstGeom>
        <a:solidFill>
          <a:srgbClr val="596C32"/>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r>
            <a:rPr lang="es-ES" sz="4400" b="1" kern="1200" dirty="0" smtClean="0"/>
            <a:t>$ 650.490</a:t>
          </a:r>
          <a:endParaRPr lang="es-AR" sz="4400" b="1" kern="1200" dirty="0"/>
        </a:p>
      </dsp:txBody>
      <dsp:txXfrm>
        <a:off x="0" y="-77486"/>
        <a:ext cx="5781575" cy="1184882"/>
      </dsp:txXfrm>
    </dsp:sp>
    <dsp:sp modelId="{64DBFB2F-9B94-4F29-B1DF-D64E9C5F8F8C}">
      <dsp:nvSpPr>
        <dsp:cNvPr id="0" name=""/>
        <dsp:cNvSpPr/>
      </dsp:nvSpPr>
      <dsp:spPr>
        <a:xfrm>
          <a:off x="2823" y="952423"/>
          <a:ext cx="1925309" cy="1837366"/>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ES" sz="3000" b="1" kern="1200" dirty="0" smtClean="0"/>
            <a:t>Impuestos $ 414.535</a:t>
          </a:r>
          <a:endParaRPr lang="es-AR" sz="3000" b="1" kern="1200" dirty="0"/>
        </a:p>
      </dsp:txBody>
      <dsp:txXfrm>
        <a:off x="2823" y="952423"/>
        <a:ext cx="1925309" cy="1837366"/>
      </dsp:txXfrm>
    </dsp:sp>
    <dsp:sp modelId="{EC701E44-BA9F-4759-823E-DB275DD90D26}">
      <dsp:nvSpPr>
        <dsp:cNvPr id="0" name=""/>
        <dsp:cNvSpPr/>
      </dsp:nvSpPr>
      <dsp:spPr>
        <a:xfrm>
          <a:off x="1928132" y="952423"/>
          <a:ext cx="1925309" cy="1837366"/>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ES" sz="3000" b="1" kern="1200" dirty="0" err="1" smtClean="0"/>
            <a:t>Seg</a:t>
          </a:r>
          <a:r>
            <a:rPr lang="es-ES" sz="3000" b="1" kern="1200" dirty="0" smtClean="0"/>
            <a:t>. Social            $ 194.636</a:t>
          </a:r>
          <a:endParaRPr lang="es-AR" sz="3000" b="1" kern="1200" dirty="0"/>
        </a:p>
      </dsp:txBody>
      <dsp:txXfrm>
        <a:off x="1928132" y="952423"/>
        <a:ext cx="1925309" cy="1837366"/>
      </dsp:txXfrm>
    </dsp:sp>
    <dsp:sp modelId="{35F6BDC7-8680-45EE-94CD-55609EF9905F}">
      <dsp:nvSpPr>
        <dsp:cNvPr id="0" name=""/>
        <dsp:cNvSpPr/>
      </dsp:nvSpPr>
      <dsp:spPr>
        <a:xfrm>
          <a:off x="3853442" y="952423"/>
          <a:ext cx="1925309" cy="1837366"/>
        </a:xfrm>
        <a:prstGeom prst="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ES" sz="3000" b="1" kern="1200" dirty="0" smtClean="0"/>
            <a:t>Planes de Pago                      $ 41.319</a:t>
          </a:r>
          <a:endParaRPr lang="es-AR" sz="3000" b="1" kern="1200" dirty="0"/>
        </a:p>
      </dsp:txBody>
      <dsp:txXfrm>
        <a:off x="3853442" y="952423"/>
        <a:ext cx="1925309" cy="1837366"/>
      </dsp:txXfrm>
    </dsp:sp>
    <dsp:sp modelId="{E66BC14D-B871-4E8F-8535-60649466C201}">
      <dsp:nvSpPr>
        <dsp:cNvPr id="0" name=""/>
        <dsp:cNvSpPr/>
      </dsp:nvSpPr>
      <dsp:spPr>
        <a:xfrm>
          <a:off x="0" y="2789789"/>
          <a:ext cx="5781575" cy="204151"/>
        </a:xfrm>
        <a:prstGeom prst="rect">
          <a:avLst/>
        </a:prstGeom>
        <a:solidFill>
          <a:schemeClr val="accent3">
            <a:shade val="8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6959D1A-6CB4-410A-A7DA-A6A7469F5C8D}">
      <dsp:nvSpPr>
        <dsp:cNvPr id="0" name=""/>
        <dsp:cNvSpPr/>
      </dsp:nvSpPr>
      <dsp:spPr>
        <a:xfrm>
          <a:off x="617" y="616"/>
          <a:ext cx="2658530" cy="934782"/>
        </a:xfrm>
        <a:prstGeom prst="roundRect">
          <a:avLst>
            <a:gd name="adj" fmla="val 5000"/>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endParaRPr lang="es-AR" sz="3000" kern="1200" dirty="0"/>
        </a:p>
      </dsp:txBody>
      <dsp:txXfrm rot="16200000">
        <a:off x="-116789" y="118023"/>
        <a:ext cx="766521" cy="531706"/>
      </dsp:txXfrm>
    </dsp:sp>
    <dsp:sp modelId="{DFE7D3A6-52D4-4634-802E-44942643E70D}">
      <dsp:nvSpPr>
        <dsp:cNvPr id="0" name=""/>
        <dsp:cNvSpPr/>
      </dsp:nvSpPr>
      <dsp:spPr>
        <a:xfrm>
          <a:off x="532323" y="616"/>
          <a:ext cx="1980605" cy="93478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lvl="0" algn="l" defTabSz="1111250">
            <a:lnSpc>
              <a:spcPct val="90000"/>
            </a:lnSpc>
            <a:spcBef>
              <a:spcPct val="0"/>
            </a:spcBef>
            <a:spcAft>
              <a:spcPct val="35000"/>
            </a:spcAft>
          </a:pPr>
          <a:r>
            <a:rPr lang="es-ES" sz="2500" kern="1200" dirty="0" smtClean="0"/>
            <a:t>5.959.200 contribuyentes</a:t>
          </a:r>
          <a:endParaRPr lang="es-AR" sz="2500" kern="1200" dirty="0"/>
        </a:p>
      </dsp:txBody>
      <dsp:txXfrm>
        <a:off x="532323" y="616"/>
        <a:ext cx="1980605" cy="934782"/>
      </dsp:txXfrm>
    </dsp:sp>
    <dsp:sp modelId="{7A8D65FA-14DC-4C56-9F18-ABB6A8D8E0EE}">
      <dsp:nvSpPr>
        <dsp:cNvPr id="0" name=""/>
        <dsp:cNvSpPr/>
      </dsp:nvSpPr>
      <dsp:spPr>
        <a:xfrm>
          <a:off x="2752197" y="616"/>
          <a:ext cx="2658530" cy="934782"/>
        </a:xfrm>
        <a:prstGeom prst="roundRect">
          <a:avLst>
            <a:gd name="adj" fmla="val 5000"/>
          </a:avLst>
        </a:prstGeom>
        <a:solidFill>
          <a:schemeClr val="accent4">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s-ES" sz="3000" kern="1200" dirty="0" smtClean="0"/>
            <a:t> </a:t>
          </a:r>
          <a:endParaRPr lang="es-AR" sz="3000" kern="1200" dirty="0"/>
        </a:p>
      </dsp:txBody>
      <dsp:txXfrm rot="16200000">
        <a:off x="2634789" y="118023"/>
        <a:ext cx="766521" cy="531706"/>
      </dsp:txXfrm>
    </dsp:sp>
    <dsp:sp modelId="{30156085-A730-47F4-8AC5-75B4D68885B9}">
      <dsp:nvSpPr>
        <dsp:cNvPr id="0" name=""/>
        <dsp:cNvSpPr/>
      </dsp:nvSpPr>
      <dsp:spPr>
        <a:xfrm rot="5400000">
          <a:off x="2626185" y="635396"/>
          <a:ext cx="278607" cy="260219"/>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D9F473-CDD3-46C5-A414-3F5208B2B7F6}">
      <dsp:nvSpPr>
        <dsp:cNvPr id="0" name=""/>
        <dsp:cNvSpPr/>
      </dsp:nvSpPr>
      <dsp:spPr>
        <a:xfrm>
          <a:off x="3283903" y="616"/>
          <a:ext cx="1980605" cy="93478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lvl="0" algn="l" defTabSz="1111250">
            <a:lnSpc>
              <a:spcPct val="90000"/>
            </a:lnSpc>
            <a:spcBef>
              <a:spcPct val="0"/>
            </a:spcBef>
            <a:spcAft>
              <a:spcPct val="35000"/>
            </a:spcAft>
          </a:pPr>
          <a:r>
            <a:rPr lang="es-ES" sz="2500" kern="1200" dirty="0" smtClean="0"/>
            <a:t>20 millones obligaciones</a:t>
          </a:r>
          <a:endParaRPr lang="es-AR" sz="2500" kern="1200" dirty="0"/>
        </a:p>
      </dsp:txBody>
      <dsp:txXfrm>
        <a:off x="3283903" y="616"/>
        <a:ext cx="1980605" cy="934782"/>
      </dsp:txXfrm>
    </dsp:sp>
    <dsp:sp modelId="{01BF9E8F-86CA-469A-A34B-BA53097CAA62}">
      <dsp:nvSpPr>
        <dsp:cNvPr id="0" name=""/>
        <dsp:cNvSpPr/>
      </dsp:nvSpPr>
      <dsp:spPr>
        <a:xfrm>
          <a:off x="5503776" y="616"/>
          <a:ext cx="2658530" cy="934782"/>
        </a:xfrm>
        <a:prstGeom prst="roundRect">
          <a:avLst>
            <a:gd name="adj" fmla="val 5000"/>
          </a:avLst>
        </a:prstGeom>
        <a:solidFill>
          <a:schemeClr val="accent3">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r>
            <a:rPr lang="es-ES" sz="3000" kern="1200" dirty="0" smtClean="0"/>
            <a:t> </a:t>
          </a:r>
          <a:endParaRPr lang="es-AR" sz="3000" kern="1200" dirty="0"/>
        </a:p>
      </dsp:txBody>
      <dsp:txXfrm rot="16200000">
        <a:off x="5386368" y="118023"/>
        <a:ext cx="766521" cy="531706"/>
      </dsp:txXfrm>
    </dsp:sp>
    <dsp:sp modelId="{19B161BF-C3D2-41D1-980B-EABD6C6C1D6B}">
      <dsp:nvSpPr>
        <dsp:cNvPr id="0" name=""/>
        <dsp:cNvSpPr/>
      </dsp:nvSpPr>
      <dsp:spPr>
        <a:xfrm rot="5400000">
          <a:off x="5377765" y="635396"/>
          <a:ext cx="278607" cy="260219"/>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EF0C3B-CDE9-4705-9476-C7E51D194849}">
      <dsp:nvSpPr>
        <dsp:cNvPr id="0" name=""/>
        <dsp:cNvSpPr/>
      </dsp:nvSpPr>
      <dsp:spPr>
        <a:xfrm>
          <a:off x="6035482" y="616"/>
          <a:ext cx="1980605" cy="93478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85725" rIns="0" bIns="0" numCol="1" spcCol="1270" anchor="t" anchorCtr="0">
          <a:noAutofit/>
        </a:bodyPr>
        <a:lstStyle/>
        <a:p>
          <a:pPr lvl="0" algn="l" defTabSz="1111250">
            <a:lnSpc>
              <a:spcPct val="90000"/>
            </a:lnSpc>
            <a:spcBef>
              <a:spcPct val="0"/>
            </a:spcBef>
            <a:spcAft>
              <a:spcPct val="35000"/>
            </a:spcAft>
          </a:pPr>
          <a:r>
            <a:rPr lang="es-ES" sz="2500" kern="1200" dirty="0" smtClean="0"/>
            <a:t>$ </a:t>
          </a:r>
          <a:r>
            <a:rPr lang="es-ES" sz="2500" kern="1200" dirty="0" smtClean="0">
              <a:solidFill>
                <a:schemeClr val="bg1"/>
              </a:solidFill>
            </a:rPr>
            <a:t>344.036 </a:t>
          </a:r>
          <a:r>
            <a:rPr lang="es-ES" sz="2500" kern="1200" dirty="0" smtClean="0"/>
            <a:t>millones</a:t>
          </a:r>
          <a:endParaRPr lang="es-AR" sz="2500" kern="1200" dirty="0"/>
        </a:p>
      </dsp:txBody>
      <dsp:txXfrm>
        <a:off x="6035482" y="616"/>
        <a:ext cx="1980605" cy="934782"/>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D3B37D6-390A-478F-8B30-6034C67A0C34}">
      <dsp:nvSpPr>
        <dsp:cNvPr id="0" name=""/>
        <dsp:cNvSpPr/>
      </dsp:nvSpPr>
      <dsp:spPr>
        <a:xfrm flipV="1">
          <a:off x="0" y="0"/>
          <a:ext cx="2343978" cy="2946400"/>
        </a:xfrm>
        <a:prstGeom prst="triangl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055B3D4-8957-437F-A6D3-C38D79339386}">
      <dsp:nvSpPr>
        <dsp:cNvPr id="0" name=""/>
        <dsp:cNvSpPr/>
      </dsp:nvSpPr>
      <dsp:spPr>
        <a:xfrm>
          <a:off x="555729" y="296222"/>
          <a:ext cx="1523585" cy="697468"/>
        </a:xfrm>
        <a:prstGeom prst="roundRect">
          <a:avLst/>
        </a:prstGeom>
        <a:solidFill>
          <a:schemeClr val="lt1">
            <a:alpha val="90000"/>
            <a:hueOff val="0"/>
            <a:satOff val="0"/>
            <a:lumOff val="0"/>
            <a:alphaOff val="0"/>
          </a:schemeClr>
        </a:solidFill>
        <a:ln w="25400"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1" kern="1200" dirty="0" smtClean="0"/>
            <a:t>86%</a:t>
          </a:r>
          <a:endParaRPr lang="es-AR" sz="1800" b="1" kern="1200" dirty="0"/>
        </a:p>
      </dsp:txBody>
      <dsp:txXfrm>
        <a:off x="555729" y="296222"/>
        <a:ext cx="1523585" cy="697468"/>
      </dsp:txXfrm>
    </dsp:sp>
    <dsp:sp modelId="{7853AA57-4148-4507-940B-DD34851CDEF7}">
      <dsp:nvSpPr>
        <dsp:cNvPr id="0" name=""/>
        <dsp:cNvSpPr/>
      </dsp:nvSpPr>
      <dsp:spPr>
        <a:xfrm>
          <a:off x="555729" y="1080874"/>
          <a:ext cx="1523585" cy="697468"/>
        </a:xfrm>
        <a:prstGeom prst="roundRect">
          <a:avLst/>
        </a:prstGeom>
        <a:solidFill>
          <a:schemeClr val="lt1">
            <a:alpha val="90000"/>
            <a:hueOff val="0"/>
            <a:satOff val="0"/>
            <a:lumOff val="0"/>
            <a:alphaOff val="0"/>
          </a:schemeClr>
        </a:solidFill>
        <a:ln w="25400"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1" kern="1200" dirty="0" smtClean="0"/>
            <a:t>9%</a:t>
          </a:r>
          <a:endParaRPr lang="es-AR" sz="1800" b="1" kern="1200" dirty="0"/>
        </a:p>
      </dsp:txBody>
      <dsp:txXfrm>
        <a:off x="555729" y="1080874"/>
        <a:ext cx="1523585" cy="697468"/>
      </dsp:txXfrm>
    </dsp:sp>
    <dsp:sp modelId="{DB1C88E8-8A02-42A9-90EA-243160E3A4AE}">
      <dsp:nvSpPr>
        <dsp:cNvPr id="0" name=""/>
        <dsp:cNvSpPr/>
      </dsp:nvSpPr>
      <dsp:spPr>
        <a:xfrm>
          <a:off x="555729" y="1865525"/>
          <a:ext cx="1523585" cy="697468"/>
        </a:xfrm>
        <a:prstGeom prst="roundRect">
          <a:avLst/>
        </a:prstGeom>
        <a:solidFill>
          <a:schemeClr val="lt1">
            <a:alpha val="90000"/>
            <a:hueOff val="0"/>
            <a:satOff val="0"/>
            <a:lumOff val="0"/>
            <a:alphaOff val="0"/>
          </a:schemeClr>
        </a:solidFill>
        <a:ln w="25400" cap="flat" cmpd="sng" algn="ctr">
          <a:solidFill>
            <a:schemeClr val="accent3">
              <a:lumMod val="7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1" kern="1200" dirty="0" smtClean="0"/>
            <a:t>5%</a:t>
          </a:r>
          <a:endParaRPr lang="es-AR" sz="1800" b="1" kern="1200" dirty="0"/>
        </a:p>
      </dsp:txBody>
      <dsp:txXfrm>
        <a:off x="555729" y="1865525"/>
        <a:ext cx="1523585" cy="697468"/>
      </dsp:txXfrm>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7.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1753ED5-E8CD-49CC-8489-D44014479158}">
      <dsp:nvSpPr>
        <dsp:cNvPr id="0" name=""/>
        <dsp:cNvSpPr/>
      </dsp:nvSpPr>
      <dsp:spPr>
        <a:xfrm>
          <a:off x="360520" y="0"/>
          <a:ext cx="7297660" cy="4561038"/>
        </a:xfrm>
        <a:prstGeom prst="swooshArrow">
          <a:avLst>
            <a:gd name="adj1" fmla="val 25000"/>
            <a:gd name="adj2" fmla="val 25000"/>
          </a:avLst>
        </a:prstGeom>
        <a:solidFill>
          <a:srgbClr val="B2B6C2"/>
        </a:solidFill>
        <a:ln w="9525" cap="flat" cmpd="sng" algn="ctr">
          <a:solidFill>
            <a:schemeClr val="dk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67D8D09C-45F6-4EA7-B69E-5882C612CEAC}">
      <dsp:nvSpPr>
        <dsp:cNvPr id="0" name=""/>
        <dsp:cNvSpPr/>
      </dsp:nvSpPr>
      <dsp:spPr>
        <a:xfrm>
          <a:off x="1079340" y="3391587"/>
          <a:ext cx="167846" cy="167846"/>
        </a:xfrm>
        <a:prstGeom prst="ellipse">
          <a:avLst/>
        </a:prstGeom>
        <a:solidFill>
          <a:schemeClr val="accent3">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82CEF798-515D-48EB-BE15-06B0284545F1}">
      <dsp:nvSpPr>
        <dsp:cNvPr id="0" name=""/>
        <dsp:cNvSpPr/>
      </dsp:nvSpPr>
      <dsp:spPr>
        <a:xfrm>
          <a:off x="1207846" y="3475510"/>
          <a:ext cx="1348094" cy="1085527"/>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88938" tIns="0" rIns="0" bIns="0" numCol="1" spcCol="1270" anchor="t" anchorCtr="0">
          <a:noAutofit/>
        </a:bodyPr>
        <a:lstStyle/>
        <a:p>
          <a:pPr lvl="0" algn="l" defTabSz="622300">
            <a:lnSpc>
              <a:spcPct val="90000"/>
            </a:lnSpc>
            <a:spcBef>
              <a:spcPct val="0"/>
            </a:spcBef>
            <a:spcAft>
              <a:spcPct val="35000"/>
            </a:spcAft>
          </a:pPr>
          <a:r>
            <a:rPr lang="es-ES" sz="1400" b="1" kern="1200" dirty="0" smtClean="0"/>
            <a:t>Efectividad en las intimaciones</a:t>
          </a:r>
          <a:endParaRPr lang="es-AR" sz="1400" b="1" kern="1200" dirty="0"/>
        </a:p>
      </dsp:txBody>
      <dsp:txXfrm>
        <a:off x="1207846" y="3475510"/>
        <a:ext cx="1348094" cy="1085527"/>
      </dsp:txXfrm>
    </dsp:sp>
    <dsp:sp modelId="{134D0680-133F-4461-B748-6DD3A62A1064}">
      <dsp:nvSpPr>
        <dsp:cNvPr id="0" name=""/>
        <dsp:cNvSpPr/>
      </dsp:nvSpPr>
      <dsp:spPr>
        <a:xfrm>
          <a:off x="1987899" y="2518605"/>
          <a:ext cx="262715" cy="262715"/>
        </a:xfrm>
        <a:prstGeom prst="ellipse">
          <a:avLst/>
        </a:prstGeom>
        <a:solidFill>
          <a:schemeClr val="accent3">
            <a:hueOff val="2812566"/>
            <a:satOff val="-4220"/>
            <a:lumOff val="-686"/>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DC2DF97E-DF01-4958-A605-8DB8E4A51225}">
      <dsp:nvSpPr>
        <dsp:cNvPr id="0" name=""/>
        <dsp:cNvSpPr/>
      </dsp:nvSpPr>
      <dsp:spPr>
        <a:xfrm>
          <a:off x="2158143" y="2649963"/>
          <a:ext cx="1969779" cy="1911074"/>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39208" tIns="0" rIns="0" bIns="0" numCol="1" spcCol="1270" anchor="t" anchorCtr="0">
          <a:noAutofit/>
        </a:bodyPr>
        <a:lstStyle/>
        <a:p>
          <a:pPr lvl="0" algn="l" defTabSz="622300">
            <a:lnSpc>
              <a:spcPct val="90000"/>
            </a:lnSpc>
            <a:spcBef>
              <a:spcPct val="0"/>
            </a:spcBef>
            <a:spcAft>
              <a:spcPct val="35000"/>
            </a:spcAft>
          </a:pPr>
          <a:r>
            <a:rPr lang="es-ES" sz="1400" b="1" kern="1200" dirty="0" smtClean="0"/>
            <a:t>Localización de contribuyentes</a:t>
          </a:r>
          <a:endParaRPr lang="es-AR" sz="1400" b="1" kern="1200" dirty="0"/>
        </a:p>
      </dsp:txBody>
      <dsp:txXfrm>
        <a:off x="2158143" y="2649963"/>
        <a:ext cx="1969779" cy="1911074"/>
      </dsp:txXfrm>
    </dsp:sp>
    <dsp:sp modelId="{1A16EE86-D059-4508-88F2-3D0CAB6F73F3}">
      <dsp:nvSpPr>
        <dsp:cNvPr id="0" name=""/>
        <dsp:cNvSpPr/>
      </dsp:nvSpPr>
      <dsp:spPr>
        <a:xfrm>
          <a:off x="3155524" y="1822590"/>
          <a:ext cx="350287" cy="350287"/>
        </a:xfrm>
        <a:prstGeom prst="ellipse">
          <a:avLst/>
        </a:prstGeom>
        <a:solidFill>
          <a:schemeClr val="accent3">
            <a:hueOff val="5625132"/>
            <a:satOff val="-8440"/>
            <a:lumOff val="-1373"/>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4F7D9430-1A92-4862-8C8B-4D7FDF7BCA1A}">
      <dsp:nvSpPr>
        <dsp:cNvPr id="0" name=""/>
        <dsp:cNvSpPr/>
      </dsp:nvSpPr>
      <dsp:spPr>
        <a:xfrm>
          <a:off x="3330668" y="1997734"/>
          <a:ext cx="1408448" cy="256330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185610" tIns="0" rIns="0" bIns="0" numCol="1" spcCol="1270" anchor="t" anchorCtr="0">
          <a:noAutofit/>
        </a:bodyPr>
        <a:lstStyle/>
        <a:p>
          <a:pPr lvl="0" algn="l" defTabSz="622300">
            <a:lnSpc>
              <a:spcPct val="90000"/>
            </a:lnSpc>
            <a:spcBef>
              <a:spcPct val="0"/>
            </a:spcBef>
            <a:spcAft>
              <a:spcPct val="35000"/>
            </a:spcAft>
          </a:pPr>
          <a:r>
            <a:rPr lang="es-ES" sz="1400" b="1" kern="1200" dirty="0" smtClean="0"/>
            <a:t>Efectividad en la notificación</a:t>
          </a:r>
          <a:endParaRPr lang="es-AR" sz="1400" b="1" kern="1200" dirty="0"/>
        </a:p>
      </dsp:txBody>
      <dsp:txXfrm>
        <a:off x="3330668" y="1997734"/>
        <a:ext cx="1408448" cy="2563303"/>
      </dsp:txXfrm>
    </dsp:sp>
    <dsp:sp modelId="{EF35C30E-A268-4760-BAB2-1525F498D6FA}">
      <dsp:nvSpPr>
        <dsp:cNvPr id="0" name=""/>
        <dsp:cNvSpPr/>
      </dsp:nvSpPr>
      <dsp:spPr>
        <a:xfrm>
          <a:off x="4512889" y="1278915"/>
          <a:ext cx="452454" cy="452454"/>
        </a:xfrm>
        <a:prstGeom prst="ellipse">
          <a:avLst/>
        </a:prstGeom>
        <a:solidFill>
          <a:schemeClr val="accent3">
            <a:hueOff val="8437698"/>
            <a:satOff val="-12660"/>
            <a:lumOff val="-2059"/>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19C7E153-8C76-43D9-88D4-4D5E5286DC7E}">
      <dsp:nvSpPr>
        <dsp:cNvPr id="0" name=""/>
        <dsp:cNvSpPr/>
      </dsp:nvSpPr>
      <dsp:spPr>
        <a:xfrm>
          <a:off x="4733760" y="1548322"/>
          <a:ext cx="1739558" cy="2757762"/>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239747" tIns="0" rIns="0" bIns="0" numCol="1" spcCol="1270" anchor="t" anchorCtr="0">
          <a:noAutofit/>
        </a:bodyPr>
        <a:lstStyle/>
        <a:p>
          <a:pPr lvl="0" algn="l" defTabSz="622300">
            <a:lnSpc>
              <a:spcPct val="90000"/>
            </a:lnSpc>
            <a:spcBef>
              <a:spcPct val="0"/>
            </a:spcBef>
            <a:spcAft>
              <a:spcPct val="35000"/>
            </a:spcAft>
          </a:pPr>
          <a:r>
            <a:rPr lang="es-ES" sz="1400" b="1" kern="1200" dirty="0" smtClean="0"/>
            <a:t>Gestión de boletas de deuda</a:t>
          </a:r>
          <a:endParaRPr lang="es-AR" sz="1400" b="1" kern="1200" dirty="0"/>
        </a:p>
      </dsp:txBody>
      <dsp:txXfrm>
        <a:off x="4733760" y="1548322"/>
        <a:ext cx="1739558" cy="2757762"/>
      </dsp:txXfrm>
    </dsp:sp>
    <dsp:sp modelId="{8D9CA408-67D0-4160-AFAB-8FA2155DDE79}">
      <dsp:nvSpPr>
        <dsp:cNvPr id="0" name=""/>
        <dsp:cNvSpPr/>
      </dsp:nvSpPr>
      <dsp:spPr>
        <a:xfrm>
          <a:off x="5910391" y="915856"/>
          <a:ext cx="576515" cy="576515"/>
        </a:xfrm>
        <a:prstGeom prst="ellipse">
          <a:avLst/>
        </a:prstGeom>
        <a:solidFill>
          <a:schemeClr val="accent3">
            <a:hueOff val="11250264"/>
            <a:satOff val="-16880"/>
            <a:lumOff val="-2745"/>
            <a:alphaOff val="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sp>
    <dsp:sp modelId="{9487FF5F-EF6C-4328-8EE6-964EB8AB0243}">
      <dsp:nvSpPr>
        <dsp:cNvPr id="0" name=""/>
        <dsp:cNvSpPr/>
      </dsp:nvSpPr>
      <dsp:spPr>
        <a:xfrm>
          <a:off x="6228387" y="1204114"/>
          <a:ext cx="1958327" cy="3356923"/>
        </a:xfrm>
        <a:prstGeom prst="rect">
          <a:avLst/>
        </a:prstGeom>
        <a:noFill/>
        <a:ln w="9525" cap="flat" cmpd="sng" algn="ctr">
          <a:solidFill>
            <a:schemeClr val="dk1">
              <a:alpha val="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txBody>
        <a:bodyPr spcFirstLastPara="0" vert="horz" wrap="square" lIns="305483" tIns="0" rIns="0" bIns="0" numCol="1" spcCol="1270" anchor="t" anchorCtr="0">
          <a:noAutofit/>
        </a:bodyPr>
        <a:lstStyle/>
        <a:p>
          <a:pPr lvl="0" algn="l" defTabSz="622300">
            <a:lnSpc>
              <a:spcPct val="90000"/>
            </a:lnSpc>
            <a:spcBef>
              <a:spcPct val="0"/>
            </a:spcBef>
            <a:spcAft>
              <a:spcPct val="35000"/>
            </a:spcAft>
          </a:pPr>
          <a:r>
            <a:rPr lang="es-ES" sz="1400" b="1" kern="1200" dirty="0" smtClean="0"/>
            <a:t>Reducción de la deuda en stock</a:t>
          </a:r>
          <a:endParaRPr lang="es-AR" sz="1400" b="1" kern="1200" dirty="0"/>
        </a:p>
      </dsp:txBody>
      <dsp:txXfrm>
        <a:off x="6228387" y="1204114"/>
        <a:ext cx="1958327" cy="3356923"/>
      </dsp:txXfrm>
    </dsp:sp>
  </dsp:spTree>
</dsp:drawing>
</file>

<file path=ppt/diagrams/drawing8.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088CD98-3A97-4710-B48B-D5D7CD5772FB}">
      <dsp:nvSpPr>
        <dsp:cNvPr id="0" name=""/>
        <dsp:cNvSpPr/>
      </dsp:nvSpPr>
      <dsp:spPr>
        <a:xfrm>
          <a:off x="107771" y="90769"/>
          <a:ext cx="478679" cy="478679"/>
        </a:xfrm>
        <a:prstGeom prst="blockArc">
          <a:avLst>
            <a:gd name="adj1" fmla="val 11036059"/>
            <a:gd name="adj2" fmla="val 1620810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0C96FA-6D5D-49C8-804C-30E4C2E9C837}">
      <dsp:nvSpPr>
        <dsp:cNvPr id="0" name=""/>
        <dsp:cNvSpPr/>
      </dsp:nvSpPr>
      <dsp:spPr>
        <a:xfrm>
          <a:off x="107953" y="61612"/>
          <a:ext cx="478679" cy="478679"/>
        </a:xfrm>
        <a:prstGeom prst="blockArc">
          <a:avLst>
            <a:gd name="adj1" fmla="val 5373153"/>
            <a:gd name="adj2" fmla="val 10607027"/>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2CB51F3-2C4B-4E46-BA7A-47FF8F8D2C8A}">
      <dsp:nvSpPr>
        <dsp:cNvPr id="0" name=""/>
        <dsp:cNvSpPr/>
      </dsp:nvSpPr>
      <dsp:spPr>
        <a:xfrm>
          <a:off x="108777" y="61607"/>
          <a:ext cx="478679" cy="478679"/>
        </a:xfrm>
        <a:prstGeom prst="blockArc">
          <a:avLst>
            <a:gd name="adj1" fmla="val 214536"/>
            <a:gd name="adj2" fmla="val 538526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FAFE390-CA15-48BC-B97A-E82D860FFBA7}">
      <dsp:nvSpPr>
        <dsp:cNvPr id="0" name=""/>
        <dsp:cNvSpPr/>
      </dsp:nvSpPr>
      <dsp:spPr>
        <a:xfrm>
          <a:off x="108777" y="90769"/>
          <a:ext cx="478679" cy="478679"/>
        </a:xfrm>
        <a:prstGeom prst="blockArc">
          <a:avLst>
            <a:gd name="adj1" fmla="val 16193306"/>
            <a:gd name="adj2" fmla="val 21385435"/>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3335D0C-AD0A-4472-BAC3-5EA64C8A0061}">
      <dsp:nvSpPr>
        <dsp:cNvPr id="0" name=""/>
        <dsp:cNvSpPr/>
      </dsp:nvSpPr>
      <dsp:spPr>
        <a:xfrm>
          <a:off x="100528" y="118011"/>
          <a:ext cx="494267" cy="386276"/>
        </a:xfrm>
        <a:prstGeom prst="ellipse">
          <a:avLst/>
        </a:prstGeom>
        <a:noFill/>
        <a:ln w="25400" cap="flat" cmpd="sng" algn="ctr">
          <a:no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Plan de Recaudación</a:t>
          </a:r>
          <a:endParaRPr lang="es-AR" sz="150" b="1" kern="1200" dirty="0"/>
        </a:p>
      </dsp:txBody>
      <dsp:txXfrm>
        <a:off x="100528" y="118011"/>
        <a:ext cx="494267" cy="386276"/>
      </dsp:txXfrm>
    </dsp:sp>
    <dsp:sp modelId="{707F0441-4C36-4192-8E31-A79F3AFF50AE}">
      <dsp:nvSpPr>
        <dsp:cNvPr id="0" name=""/>
        <dsp:cNvSpPr/>
      </dsp:nvSpPr>
      <dsp:spPr>
        <a:xfrm>
          <a:off x="206578" y="-20007"/>
          <a:ext cx="282167" cy="23266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Gestión por resultados</a:t>
          </a:r>
          <a:endParaRPr lang="es-AR" sz="150" b="1" kern="1200" dirty="0"/>
        </a:p>
      </dsp:txBody>
      <dsp:txXfrm>
        <a:off x="206578" y="-20007"/>
        <a:ext cx="282167" cy="232661"/>
      </dsp:txXfrm>
    </dsp:sp>
    <dsp:sp modelId="{4ACB399E-EAC2-45CC-8F6D-698E0D036496}">
      <dsp:nvSpPr>
        <dsp:cNvPr id="0" name=""/>
        <dsp:cNvSpPr/>
      </dsp:nvSpPr>
      <dsp:spPr>
        <a:xfrm>
          <a:off x="440365" y="199196"/>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Programación de actividades</a:t>
          </a:r>
          <a:endParaRPr lang="es-AR" sz="150" b="1" kern="1200" dirty="0"/>
        </a:p>
      </dsp:txBody>
      <dsp:txXfrm>
        <a:off x="440365" y="199196"/>
        <a:ext cx="282167" cy="232661"/>
      </dsp:txXfrm>
    </dsp:sp>
    <dsp:sp modelId="{43449A39-3BAC-4164-8C57-35A809F510E3}">
      <dsp:nvSpPr>
        <dsp:cNvPr id="0" name=""/>
        <dsp:cNvSpPr/>
      </dsp:nvSpPr>
      <dsp:spPr>
        <a:xfrm>
          <a:off x="208035" y="418401"/>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lvl="0" algn="ctr" defTabSz="66675">
            <a:lnSpc>
              <a:spcPct val="90000"/>
            </a:lnSpc>
            <a:spcBef>
              <a:spcPct val="0"/>
            </a:spcBef>
            <a:spcAft>
              <a:spcPct val="35000"/>
            </a:spcAft>
          </a:pPr>
          <a:r>
            <a:rPr lang="es-ES" sz="150" b="1" kern="1200" dirty="0" smtClean="0"/>
            <a:t>Colaboración en la gestión: centralizada e individual</a:t>
          </a:r>
          <a:endParaRPr lang="es-AR" sz="150" b="1" kern="1200" dirty="0"/>
        </a:p>
      </dsp:txBody>
      <dsp:txXfrm>
        <a:off x="208035" y="418401"/>
        <a:ext cx="282167" cy="232661"/>
      </dsp:txXfrm>
    </dsp:sp>
    <dsp:sp modelId="{23B1DE64-C173-4378-AF14-AA8A81DD79E4}">
      <dsp:nvSpPr>
        <dsp:cNvPr id="0" name=""/>
        <dsp:cNvSpPr/>
      </dsp:nvSpPr>
      <dsp:spPr>
        <a:xfrm>
          <a:off x="-27208" y="197737"/>
          <a:ext cx="282167" cy="232661"/>
        </a:xfrm>
        <a:prstGeom prst="ellipse">
          <a:avLst/>
        </a:prstGeom>
        <a:no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 tIns="2540" rIns="2540" bIns="2540" numCol="1" spcCol="1270" anchor="ctr" anchorCtr="0">
          <a:noAutofit/>
        </a:bodyPr>
        <a:lstStyle/>
        <a:p>
          <a:pPr marL="0" lvl="0" indent="0" algn="ctr" defTabSz="66675">
            <a:lnSpc>
              <a:spcPct val="90000"/>
            </a:lnSpc>
            <a:spcBef>
              <a:spcPct val="0"/>
            </a:spcBef>
            <a:spcAft>
              <a:spcPct val="35000"/>
            </a:spcAft>
          </a:pPr>
          <a:r>
            <a:rPr lang="es-ES" sz="150" b="1" kern="1200" dirty="0" smtClean="0"/>
            <a:t>Revisión permanente</a:t>
          </a:r>
          <a:endParaRPr lang="es-AR" sz="150" b="1" kern="1200" dirty="0"/>
        </a:p>
      </dsp:txBody>
      <dsp:txXfrm>
        <a:off x="-27208" y="197737"/>
        <a:ext cx="282167" cy="232661"/>
      </dsp:txXfrm>
    </dsp:sp>
  </dsp:spTree>
</dsp:drawing>
</file>

<file path=ppt/diagrams/drawing9.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1962B82B-FA33-442B-B3E9-D1D86BA327C6}">
      <dsp:nvSpPr>
        <dsp:cNvPr id="0" name=""/>
        <dsp:cNvSpPr/>
      </dsp:nvSpPr>
      <dsp:spPr>
        <a:xfrm>
          <a:off x="323970" y="0"/>
          <a:ext cx="3130492" cy="3130492"/>
        </a:xfrm>
        <a:prstGeom prst="ellipse">
          <a:avLst/>
        </a:prstGeom>
        <a:solidFill>
          <a:schemeClr val="accent1">
            <a:shade val="80000"/>
            <a:hueOff val="0"/>
            <a:satOff val="0"/>
            <a:lumOff val="0"/>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0" tIns="128016" rIns="0" bIns="128016" numCol="1" spcCol="1270" anchor="ctr" anchorCtr="0">
          <a:noAutofit/>
          <a:sp3d extrusionH="28000" prstMaterial="matte"/>
        </a:bodyPr>
        <a:lstStyle/>
        <a:p>
          <a:pPr marL="0" lvl="0" indent="0" algn="ctr" defTabSz="800100">
            <a:lnSpc>
              <a:spcPct val="90000"/>
            </a:lnSpc>
            <a:spcBef>
              <a:spcPct val="0"/>
            </a:spcBef>
            <a:spcAft>
              <a:spcPct val="35000"/>
            </a:spcAft>
          </a:pPr>
          <a:endParaRPr lang="es-AR" sz="1800" b="1" kern="1200" dirty="0"/>
        </a:p>
      </dsp:txBody>
      <dsp:txXfrm>
        <a:off x="1302249" y="156524"/>
        <a:ext cx="1173934" cy="313049"/>
      </dsp:txXfrm>
    </dsp:sp>
    <dsp:sp modelId="{D7E0A616-A2DA-4C2B-AAC7-8CBA16D10248}">
      <dsp:nvSpPr>
        <dsp:cNvPr id="0" name=""/>
        <dsp:cNvSpPr/>
      </dsp:nvSpPr>
      <dsp:spPr>
        <a:xfrm>
          <a:off x="1930321" y="469573"/>
          <a:ext cx="2660919" cy="2660919"/>
        </a:xfrm>
        <a:prstGeom prst="ellipse">
          <a:avLst/>
        </a:prstGeom>
        <a:solidFill>
          <a:srgbClr val="DBDBC7"/>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sp3d extrusionH="28000" prstMaterial="matte"/>
        </a:bodyPr>
        <a:lstStyle/>
        <a:p>
          <a:pPr lvl="0" algn="ctr" defTabSz="800100">
            <a:lnSpc>
              <a:spcPct val="90000"/>
            </a:lnSpc>
            <a:spcBef>
              <a:spcPct val="0"/>
            </a:spcBef>
            <a:spcAft>
              <a:spcPct val="35000"/>
            </a:spcAft>
          </a:pPr>
          <a:endParaRPr lang="es-AR" sz="1800" b="1" kern="1200" dirty="0" smtClean="0"/>
        </a:p>
      </dsp:txBody>
      <dsp:txXfrm>
        <a:off x="2687020" y="622576"/>
        <a:ext cx="1147521" cy="306005"/>
      </dsp:txXfrm>
    </dsp:sp>
    <dsp:sp modelId="{1654C1C6-1396-45BB-BF0C-AF6051EECF43}">
      <dsp:nvSpPr>
        <dsp:cNvPr id="0" name=""/>
        <dsp:cNvSpPr/>
      </dsp:nvSpPr>
      <dsp:spPr>
        <a:xfrm>
          <a:off x="3346251" y="939147"/>
          <a:ext cx="2191345" cy="2191345"/>
        </a:xfrm>
        <a:prstGeom prst="ellipse">
          <a:avLst/>
        </a:prstGeom>
        <a:solidFill>
          <a:schemeClr val="accent1">
            <a:shade val="80000"/>
            <a:hueOff val="153123"/>
            <a:satOff val="-2196"/>
            <a:lumOff val="12807"/>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128016" tIns="128016" rIns="128016" bIns="128016" numCol="1" spcCol="1270" anchor="ctr" anchorCtr="0">
          <a:noAutofit/>
          <a:sp3d extrusionH="28000" prstMaterial="matte"/>
        </a:bodyPr>
        <a:lstStyle/>
        <a:p>
          <a:pPr lvl="0" algn="ctr" defTabSz="800100">
            <a:lnSpc>
              <a:spcPct val="90000"/>
            </a:lnSpc>
            <a:spcBef>
              <a:spcPct val="0"/>
            </a:spcBef>
            <a:spcAft>
              <a:spcPct val="35000"/>
            </a:spcAft>
          </a:pPr>
          <a:endParaRPr lang="es-AR" sz="1800" b="1" kern="1200" dirty="0" smtClean="0"/>
        </a:p>
      </dsp:txBody>
      <dsp:txXfrm>
        <a:off x="3874913" y="1090350"/>
        <a:ext cx="1134021" cy="302405"/>
      </dsp:txXfrm>
    </dsp:sp>
    <dsp:sp modelId="{1EB9A82A-1391-4847-84E7-DCB0C2B531B1}">
      <dsp:nvSpPr>
        <dsp:cNvPr id="0" name=""/>
        <dsp:cNvSpPr/>
      </dsp:nvSpPr>
      <dsp:spPr>
        <a:xfrm>
          <a:off x="4659666" y="1408721"/>
          <a:ext cx="1721771" cy="1721771"/>
        </a:xfrm>
        <a:prstGeom prst="ellipse">
          <a:avLst/>
        </a:prstGeom>
        <a:solidFill>
          <a:schemeClr val="accent1">
            <a:shade val="80000"/>
            <a:hueOff val="229684"/>
            <a:satOff val="-3294"/>
            <a:lumOff val="19211"/>
            <a:alphaOff val="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99568" tIns="99568" rIns="99568" bIns="99568" numCol="1" spcCol="1270" anchor="ctr" anchorCtr="0">
          <a:noAutofit/>
          <a:sp3d extrusionH="28000" prstMaterial="matte"/>
        </a:bodyPr>
        <a:lstStyle/>
        <a:p>
          <a:pPr lvl="0" algn="ctr" defTabSz="622300">
            <a:lnSpc>
              <a:spcPct val="90000"/>
            </a:lnSpc>
            <a:spcBef>
              <a:spcPct val="0"/>
            </a:spcBef>
            <a:spcAft>
              <a:spcPct val="35000"/>
            </a:spcAft>
          </a:pPr>
          <a:endParaRPr lang="es-AR" sz="1400" b="1" kern="1200" dirty="0" smtClean="0"/>
        </a:p>
      </dsp:txBody>
      <dsp:txXfrm>
        <a:off x="5055674" y="1563681"/>
        <a:ext cx="929756" cy="309918"/>
      </dsp:txXfrm>
    </dsp:sp>
    <dsp:sp modelId="{DA9A62D3-C2C5-42C2-9EFE-F7F4E8763DB4}">
      <dsp:nvSpPr>
        <dsp:cNvPr id="0" name=""/>
        <dsp:cNvSpPr/>
      </dsp:nvSpPr>
      <dsp:spPr>
        <a:xfrm>
          <a:off x="5976964" y="1878295"/>
          <a:ext cx="1252197" cy="1252197"/>
        </a:xfrm>
        <a:prstGeom prst="ellipse">
          <a:avLst/>
        </a:prstGeom>
        <a:solidFill>
          <a:schemeClr val="accent1">
            <a:shade val="80000"/>
            <a:hueOff val="306246"/>
            <a:satOff val="-4392"/>
            <a:lumOff val="25615"/>
            <a:alpha val="97000"/>
          </a:schemeClr>
        </a:solidFill>
        <a:ln>
          <a:noFill/>
        </a:ln>
        <a:effectLst>
          <a:outerShdw blurRad="40000" dist="23000" dir="5400000" rotWithShape="0">
            <a:srgbClr val="000000">
              <a:alpha val="35000"/>
            </a:srgbClr>
          </a:outerShdw>
        </a:effectLst>
        <a:sp3d extrusionH="152250" prstMaterial="matte">
          <a:bevelT w="165100" prst="coolSlant"/>
        </a:sp3d>
      </dsp:spPr>
      <dsp:style>
        <a:lnRef idx="0">
          <a:scrgbClr r="0" g="0" b="0"/>
        </a:lnRef>
        <a:fillRef idx="1">
          <a:scrgbClr r="0" g="0" b="0"/>
        </a:fillRef>
        <a:effectRef idx="2">
          <a:scrgbClr r="0" g="0" b="0"/>
        </a:effectRef>
        <a:fontRef idx="minor">
          <a:schemeClr val="lt1"/>
        </a:fontRef>
      </dsp:style>
      <dsp:txBody>
        <a:bodyPr spcFirstLastPara="0" vert="horz" wrap="square" lIns="99568" tIns="99568" rIns="99568" bIns="99568" numCol="1" spcCol="1270" anchor="ctr" anchorCtr="0">
          <a:noAutofit/>
          <a:sp3d extrusionH="28000" prstMaterial="matte"/>
        </a:bodyPr>
        <a:lstStyle/>
        <a:p>
          <a:pPr lvl="0" algn="ctr" defTabSz="622300">
            <a:lnSpc>
              <a:spcPct val="90000"/>
            </a:lnSpc>
            <a:spcBef>
              <a:spcPct val="0"/>
            </a:spcBef>
            <a:spcAft>
              <a:spcPct val="35000"/>
            </a:spcAft>
          </a:pPr>
          <a:endParaRPr lang="es-AR" sz="1400" b="1" kern="1200" dirty="0" smtClean="0"/>
        </a:p>
      </dsp:txBody>
      <dsp:txXfrm>
        <a:off x="6160344" y="2191345"/>
        <a:ext cx="885437" cy="626098"/>
      </dsp:txXfrm>
    </dsp:sp>
  </dsp:spTree>
</dsp:drawing>
</file>

<file path=ppt/diagrams/layout1.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3">
  <dgm:title val=""/>
  <dgm:desc val=""/>
  <dgm:catLst>
    <dgm:cat type="list" pri="1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1" destId="2" srcOrd="0" destOrd="0"/>
        <dgm:cxn modelId="7" srcId="1" destId="3" srcOrd="1" destOrd="0"/>
        <dgm:cxn modelId="8" srcId="1" destId="4" srcOrd="2" destOrd="0"/>
      </dgm:cxnLst>
      <dgm:bg/>
      <dgm:whole/>
    </dgm:dataModel>
  </dgm:sampData>
  <dgm:styleData>
    <dgm:dataModel>
      <dgm:ptLst>
        <dgm:pt modelId="0" type="doc"/>
        <dgm:pt modelId="1"/>
        <dgm:pt modelId="2"/>
        <dgm:pt modelId="3"/>
      </dgm:ptLst>
      <dgm:cxnLst>
        <dgm:cxn modelId="5" srcId="0" destId="1" srcOrd="0" destOrd="0"/>
        <dgm:cxn modelId="6" srcId="1" destId="2" srcOrd="0" destOrd="0"/>
        <dgm:cxn modelId="7" srcId="1" destId="3" srcOrd="1" destOrd="0"/>
      </dgm:cxnLst>
      <dgm:bg/>
      <dgm:whole/>
    </dgm:dataModel>
  </dgm:styleData>
  <dgm:clrData>
    <dgm:dataModel>
      <dgm:ptLst>
        <dgm:pt modelId="0" type="doc"/>
        <dgm:pt modelId="1"/>
        <dgm:pt modelId="2"/>
        <dgm:pt modelId="3"/>
        <dgm:pt modelId="4"/>
        <dgm:pt modelId="5"/>
      </dgm:ptLst>
      <dgm:cxnLst>
        <dgm:cxn modelId="6" srcId="0" destId="1" srcOrd="0" destOrd="0"/>
        <dgm:cxn modelId="7" srcId="1" destId="2" srcOrd="0" destOrd="0"/>
        <dgm:cxn modelId="8" srcId="1" destId="3" srcOrd="1" destOrd="0"/>
        <dgm:cxn modelId="9" srcId="1" destId="4" srcOrd="2" destOrd="0"/>
        <dgm:cxn modelId="10" srcId="1" destId="5" srcOrd="3" destOrd="0"/>
      </dgm:cxnLst>
      <dgm:bg/>
      <dgm:whole/>
    </dgm:dataModel>
  </dgm:clrData>
  <dgm:layoutNode name="composite">
    <dgm:varLst>
      <dgm:chMax val="1"/>
      <dgm:dir/>
      <dgm:resizeHandles val="exact"/>
    </dgm:varLst>
    <dgm:alg type="composite"/>
    <dgm:shape xmlns:r="http://schemas.openxmlformats.org/officeDocument/2006/relationships" r:blip="">
      <dgm:adjLst/>
    </dgm:shape>
    <dgm:presOf/>
    <dgm:constrLst>
      <dgm:constr type="w" for="ch" forName="roof" refType="w"/>
      <dgm:constr type="h" for="ch" forName="roof" refType="h" fact="0.3"/>
      <dgm:constr type="primFontSz" for="ch" forName="roof" val="65"/>
      <dgm:constr type="w" for="ch" forName="pillars" refType="w"/>
      <dgm:constr type="h" for="ch" forName="pillars" refType="h" fact="0.63"/>
      <dgm:constr type="t" for="ch" forName="pillars" refType="h" fact="0.3"/>
      <dgm:constr type="primFontSz" for="des" forName="pillar1" val="65"/>
      <dgm:constr type="primFontSz" for="des" forName="pillarX" refType="primFontSz" refFor="des" refForName="pillar1" op="equ"/>
      <dgm:constr type="w" for="ch" forName="base" refType="w"/>
      <dgm:constr type="h" for="ch" forName="base" refType="h" fact="0.07"/>
      <dgm:constr type="t" for="ch" forName="base" refType="h" fact="0.93"/>
    </dgm:constrLst>
    <dgm:ruleLst/>
    <dgm:forEach name="Name0" axis="ch" ptType="node" cnt="1">
      <dgm:layoutNode name="roof" styleLbl="dkBgShp">
        <dgm:alg type="tx"/>
        <dgm:shape xmlns:r="http://schemas.openxmlformats.org/officeDocument/2006/relationships" type="rect" r:blip="">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illars" styleLbl="node1">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pillar1" refType="w"/>
          <dgm:constr type="h" for="ch" forName="pillar1" refType="h"/>
          <dgm:constr type="w" for="ch" forName="pillarX" refType="w"/>
          <dgm:constr type="h" for="ch" forName="pillarX" refType="h"/>
        </dgm:constrLst>
        <dgm:ruleLst/>
        <dgm:layoutNode name="pillar1" styleLbl="node1">
          <dgm:varLst>
            <dgm:bulletEnabled val="1"/>
          </dgm:varLst>
          <dgm:alg type="tx"/>
          <dgm:shape xmlns:r="http://schemas.openxmlformats.org/officeDocument/2006/relationships" type="rect" r:blip="">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ch" ptType="node" st="2">
          <dgm:layoutNode name="pillarX" styleLbl="node1">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dgm:layoutNode>
      <dgm:layoutNode name="base" styleLbl="dkBgShp">
        <dgm:alg type="sp"/>
        <dgm:shape xmlns:r="http://schemas.openxmlformats.org/officeDocument/2006/relationships" type="rect" r:blip="">
          <dgm:adjLst/>
        </dgm:shape>
        <dgm:presOf/>
        <dgm:constrLst/>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presOf axis="self"/>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presOf axis="self"/>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6.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7.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9">
  <dgm:title val=""/>
  <dgm:desc val=""/>
  <dgm:catLst>
    <dgm:cat type="3D" pri="11900"/>
  </dgm:catLst>
  <dgm:scene3d>
    <a:camera prst="perspectiveRelaxed">
      <a:rot lat="19149996" lon="20104178" rev="1577324"/>
    </a:camera>
    <a:lightRig rig="soft" dir="t"/>
    <a:backdrop>
      <a:anchor x="0" y="0" z="-210000"/>
      <a:norm dx="0" dy="0" dz="914400"/>
      <a:up dx="0" dy="914400" dz="0"/>
    </a:backdrop>
  </dgm:scene3d>
  <dgm:styleLbl name="node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extrusionH="152250" prstMaterial="matte">
      <a:bevelT w="165100" prst="coolSlant"/>
    </dgm:sp3d>
    <dgm:txPr>
      <a:sp3d extrusionH="28000" prstMaterial="matte"/>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152250" prstMaterial="matte">
      <a:bevelT w="165100" prst="coolSlant"/>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prstMaterial="matte"/>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22735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extrusionH="152250" prstMaterial="matte">
      <a:bevelT w="165100" prst="coolSlant"/>
    </dgm:sp3d>
    <dgm:txPr>
      <a:sp3d extrusionH="28000" prstMaterial="matte"/>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2D4">
    <dgm:scene3d>
      <a:camera prst="orthographicFront"/>
      <a:lightRig rig="threePt" dir="t"/>
    </dgm:scene3d>
    <dgm:sp3d z="-227350" prstMaterial="matte"/>
    <dgm:txPr/>
    <dgm:style>
      <a:lnRef idx="0">
        <a:scrgbClr r="0" g="0" b="0"/>
      </a:lnRef>
      <a:fillRef idx="3">
        <a:scrgbClr r="0" g="0" b="0"/>
      </a:fillRef>
      <a:effectRef idx="0">
        <a:scrgbClr r="0" g="0" b="0"/>
      </a:effectRef>
      <a:fontRef idx="minor">
        <a:schemeClr val="lt1"/>
      </a:fontRef>
    </dgm:style>
  </dgm:styleLbl>
  <dgm:styleLbl name="parChTrans1D1">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22735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tr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solidBgAcc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prstMaterial="matte"/>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152250" prstMaterial="matte">
      <a:bevelT w="165100" prst="coolSlant"/>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227350" prstMaterial="matte"/>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2">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3">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fgAcc4">
    <dgm:scene3d>
      <a:camera prst="orthographicFront"/>
      <a:lightRig rig="threePt" dir="t"/>
    </dgm:scene3d>
    <dgm:sp3d prstMaterial="matte"/>
    <dgm:txPr/>
    <dgm:style>
      <a:lnRef idx="0">
        <a:scrgbClr r="0" g="0" b="0"/>
      </a:lnRef>
      <a:fillRef idx="1">
        <a:scrgbClr r="0" g="0" b="0"/>
      </a:fillRef>
      <a:effectRef idx="0">
        <a:scrgbClr r="0" g="0" b="0"/>
      </a:effectRef>
      <a:fontRef idx="minor"/>
    </dgm:style>
  </dgm:styleLbl>
  <dgm:styleLbl name="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z="-227350" prstMaterial="matte"/>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22735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prstMaterial="matte"/>
    <dgm:txPr/>
    <dgm:style>
      <a:lnRef idx="0">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a:sp3d extrusionH="28000" prstMaterial="matte"/>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466" name="Rectangle 2"/>
          <p:cNvSpPr>
            <a:spLocks noGrp="1" noChangeArrowheads="1"/>
          </p:cNvSpPr>
          <p:nvPr>
            <p:ph type="hdr" sz="quarter"/>
          </p:nvPr>
        </p:nvSpPr>
        <p:spPr bwMode="auto">
          <a:xfrm>
            <a:off x="1" y="2"/>
            <a:ext cx="2949084" cy="497841"/>
          </a:xfrm>
          <a:prstGeom prst="rect">
            <a:avLst/>
          </a:prstGeom>
          <a:noFill/>
          <a:ln w="9525">
            <a:noFill/>
            <a:miter lim="800000"/>
            <a:headEnd/>
            <a:tailEnd/>
          </a:ln>
          <a:effectLst/>
        </p:spPr>
        <p:txBody>
          <a:bodyPr vert="horz" wrap="square" lIns="91595" tIns="45798" rIns="91595" bIns="45798" numCol="1" anchor="t" anchorCtr="0" compatLnSpc="1">
            <a:prstTxWarp prst="textNoShape">
              <a:avLst/>
            </a:prstTxWarp>
          </a:bodyPr>
          <a:lstStyle>
            <a:lvl1pPr eaLnBrk="0" hangingPunct="0">
              <a:defRPr sz="1200">
                <a:solidFill>
                  <a:schemeClr val="tx2"/>
                </a:solidFill>
              </a:defRPr>
            </a:lvl1pPr>
          </a:lstStyle>
          <a:p>
            <a:pPr>
              <a:defRPr/>
            </a:pPr>
            <a:endParaRPr lang="es-ES"/>
          </a:p>
        </p:txBody>
      </p:sp>
      <p:sp>
        <p:nvSpPr>
          <p:cNvPr id="62467" name="Rectangle 3"/>
          <p:cNvSpPr>
            <a:spLocks noGrp="1" noChangeArrowheads="1"/>
          </p:cNvSpPr>
          <p:nvPr>
            <p:ph type="dt" sz="quarter" idx="1"/>
          </p:nvPr>
        </p:nvSpPr>
        <p:spPr bwMode="auto">
          <a:xfrm>
            <a:off x="3856496" y="2"/>
            <a:ext cx="2949084" cy="497841"/>
          </a:xfrm>
          <a:prstGeom prst="rect">
            <a:avLst/>
          </a:prstGeom>
          <a:noFill/>
          <a:ln w="9525">
            <a:noFill/>
            <a:miter lim="800000"/>
            <a:headEnd/>
            <a:tailEnd/>
          </a:ln>
          <a:effectLst/>
        </p:spPr>
        <p:txBody>
          <a:bodyPr vert="horz" wrap="square" lIns="91595" tIns="45798" rIns="91595" bIns="45798" numCol="1" anchor="t" anchorCtr="0" compatLnSpc="1">
            <a:prstTxWarp prst="textNoShape">
              <a:avLst/>
            </a:prstTxWarp>
          </a:bodyPr>
          <a:lstStyle>
            <a:lvl1pPr algn="r" eaLnBrk="0" hangingPunct="0">
              <a:defRPr sz="1200">
                <a:solidFill>
                  <a:schemeClr val="tx2"/>
                </a:solidFill>
              </a:defRPr>
            </a:lvl1pPr>
          </a:lstStyle>
          <a:p>
            <a:pPr>
              <a:defRPr/>
            </a:pPr>
            <a:fld id="{C951B437-E15A-4198-BEFB-9CCF814C9B78}" type="datetimeFigureOut">
              <a:rPr lang="es-ES"/>
              <a:pPr>
                <a:defRPr/>
              </a:pPr>
              <a:t>26/08/2013</a:t>
            </a:fld>
            <a:endParaRPr lang="es-ES"/>
          </a:p>
        </p:txBody>
      </p:sp>
      <p:sp>
        <p:nvSpPr>
          <p:cNvPr id="62468" name="Rectangle 4"/>
          <p:cNvSpPr>
            <a:spLocks noGrp="1" noChangeArrowheads="1"/>
          </p:cNvSpPr>
          <p:nvPr>
            <p:ph type="ftr" sz="quarter" idx="2"/>
          </p:nvPr>
        </p:nvSpPr>
        <p:spPr bwMode="auto">
          <a:xfrm>
            <a:off x="1" y="9446259"/>
            <a:ext cx="2949084" cy="497841"/>
          </a:xfrm>
          <a:prstGeom prst="rect">
            <a:avLst/>
          </a:prstGeom>
          <a:noFill/>
          <a:ln w="9525">
            <a:noFill/>
            <a:miter lim="800000"/>
            <a:headEnd/>
            <a:tailEnd/>
          </a:ln>
          <a:effectLst/>
        </p:spPr>
        <p:txBody>
          <a:bodyPr vert="horz" wrap="square" lIns="91595" tIns="45798" rIns="91595" bIns="45798" numCol="1" anchor="b" anchorCtr="0" compatLnSpc="1">
            <a:prstTxWarp prst="textNoShape">
              <a:avLst/>
            </a:prstTxWarp>
          </a:bodyPr>
          <a:lstStyle>
            <a:lvl1pPr eaLnBrk="0" hangingPunct="0">
              <a:defRPr sz="1200">
                <a:solidFill>
                  <a:schemeClr val="tx2"/>
                </a:solidFill>
              </a:defRPr>
            </a:lvl1pPr>
          </a:lstStyle>
          <a:p>
            <a:pPr>
              <a:defRPr/>
            </a:pPr>
            <a:endParaRPr lang="es-ES"/>
          </a:p>
        </p:txBody>
      </p:sp>
      <p:sp>
        <p:nvSpPr>
          <p:cNvPr id="62469" name="Rectangle 5"/>
          <p:cNvSpPr>
            <a:spLocks noGrp="1" noChangeArrowheads="1"/>
          </p:cNvSpPr>
          <p:nvPr>
            <p:ph type="sldNum" sz="quarter" idx="3"/>
          </p:nvPr>
        </p:nvSpPr>
        <p:spPr bwMode="auto">
          <a:xfrm>
            <a:off x="3856496" y="9446259"/>
            <a:ext cx="2949084" cy="497841"/>
          </a:xfrm>
          <a:prstGeom prst="rect">
            <a:avLst/>
          </a:prstGeom>
          <a:noFill/>
          <a:ln w="9525">
            <a:noFill/>
            <a:miter lim="800000"/>
            <a:headEnd/>
            <a:tailEnd/>
          </a:ln>
          <a:effectLst/>
        </p:spPr>
        <p:txBody>
          <a:bodyPr vert="horz" wrap="square" lIns="91595" tIns="45798" rIns="91595" bIns="45798" numCol="1" anchor="b" anchorCtr="0" compatLnSpc="1">
            <a:prstTxWarp prst="textNoShape">
              <a:avLst/>
            </a:prstTxWarp>
          </a:bodyPr>
          <a:lstStyle>
            <a:lvl1pPr algn="r" eaLnBrk="0" hangingPunct="0">
              <a:defRPr sz="1200">
                <a:solidFill>
                  <a:schemeClr val="tx2"/>
                </a:solidFill>
              </a:defRPr>
            </a:lvl1pPr>
          </a:lstStyle>
          <a:p>
            <a:pPr>
              <a:defRPr/>
            </a:pPr>
            <a:fld id="{7E0A8E83-13DB-4D1D-93E4-24E0B06275DB}" type="slidenum">
              <a:rPr lang="es-ES"/>
              <a:pPr>
                <a:defRPr/>
              </a:pPr>
              <a:t>‹Nº›</a:t>
            </a:fld>
            <a:endParaRPr lang="es-E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1" y="2"/>
            <a:ext cx="2949084" cy="497841"/>
          </a:xfrm>
          <a:prstGeom prst="rect">
            <a:avLst/>
          </a:prstGeom>
        </p:spPr>
        <p:txBody>
          <a:bodyPr vert="horz" lIns="91585" tIns="45793" rIns="91585" bIns="45793" rtlCol="0"/>
          <a:lstStyle>
            <a:lvl1pPr algn="l" eaLnBrk="1" hangingPunct="1">
              <a:defRPr sz="1200" b="0">
                <a:solidFill>
                  <a:schemeClr val="tx1"/>
                </a:solidFill>
                <a:latin typeface="Arial" charset="0"/>
                <a:cs typeface="+mn-cs"/>
              </a:defRPr>
            </a:lvl1pPr>
          </a:lstStyle>
          <a:p>
            <a:pPr>
              <a:defRPr/>
            </a:pPr>
            <a:endParaRPr lang="es-ES"/>
          </a:p>
        </p:txBody>
      </p:sp>
      <p:sp>
        <p:nvSpPr>
          <p:cNvPr id="3" name="2 Marcador de fecha"/>
          <p:cNvSpPr>
            <a:spLocks noGrp="1"/>
          </p:cNvSpPr>
          <p:nvPr>
            <p:ph type="dt" idx="1"/>
          </p:nvPr>
        </p:nvSpPr>
        <p:spPr>
          <a:xfrm>
            <a:off x="3856496" y="2"/>
            <a:ext cx="2949084" cy="497841"/>
          </a:xfrm>
          <a:prstGeom prst="rect">
            <a:avLst/>
          </a:prstGeom>
        </p:spPr>
        <p:txBody>
          <a:bodyPr vert="horz" lIns="91585" tIns="45793" rIns="91585" bIns="45793" rtlCol="0"/>
          <a:lstStyle>
            <a:lvl1pPr algn="r" eaLnBrk="1" hangingPunct="1">
              <a:defRPr sz="1200" b="0">
                <a:solidFill>
                  <a:schemeClr val="tx1"/>
                </a:solidFill>
                <a:latin typeface="Arial" charset="0"/>
                <a:cs typeface="+mn-cs"/>
              </a:defRPr>
            </a:lvl1pPr>
          </a:lstStyle>
          <a:p>
            <a:pPr>
              <a:defRPr/>
            </a:pPr>
            <a:fld id="{E8265098-5DD7-46D9-B305-C97CEEBE6093}" type="datetimeFigureOut">
              <a:rPr lang="es-ES"/>
              <a:pPr>
                <a:defRPr/>
              </a:pPr>
              <a:t>26/08/2013</a:t>
            </a:fld>
            <a:endParaRPr lang="es-ES"/>
          </a:p>
        </p:txBody>
      </p:sp>
      <p:sp>
        <p:nvSpPr>
          <p:cNvPr id="4" name="3 Marcador de imagen de diapositiva"/>
          <p:cNvSpPr>
            <a:spLocks noGrp="1" noRot="1" noChangeAspect="1"/>
          </p:cNvSpPr>
          <p:nvPr>
            <p:ph type="sldImg" idx="2"/>
          </p:nvPr>
        </p:nvSpPr>
        <p:spPr>
          <a:xfrm>
            <a:off x="915988" y="746125"/>
            <a:ext cx="4975225" cy="3730625"/>
          </a:xfrm>
          <a:prstGeom prst="rect">
            <a:avLst/>
          </a:prstGeom>
          <a:noFill/>
          <a:ln w="12700">
            <a:solidFill>
              <a:prstClr val="black"/>
            </a:solidFill>
          </a:ln>
        </p:spPr>
        <p:txBody>
          <a:bodyPr vert="horz" lIns="91585" tIns="45793" rIns="91585" bIns="45793" rtlCol="0" anchor="ctr"/>
          <a:lstStyle/>
          <a:p>
            <a:pPr lvl="0"/>
            <a:endParaRPr lang="es-ES" noProof="0" smtClean="0"/>
          </a:p>
        </p:txBody>
      </p:sp>
      <p:sp>
        <p:nvSpPr>
          <p:cNvPr id="5" name="4 Marcador de notas"/>
          <p:cNvSpPr>
            <a:spLocks noGrp="1"/>
          </p:cNvSpPr>
          <p:nvPr>
            <p:ph type="body" sz="quarter" idx="3"/>
          </p:nvPr>
        </p:nvSpPr>
        <p:spPr>
          <a:xfrm>
            <a:off x="680558" y="4723923"/>
            <a:ext cx="5446084" cy="4475799"/>
          </a:xfrm>
          <a:prstGeom prst="rect">
            <a:avLst/>
          </a:prstGeom>
        </p:spPr>
        <p:txBody>
          <a:bodyPr vert="horz" lIns="91585" tIns="45793" rIns="91585" bIns="45793"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p>
        </p:txBody>
      </p:sp>
      <p:sp>
        <p:nvSpPr>
          <p:cNvPr id="6" name="5 Marcador de pie de página"/>
          <p:cNvSpPr>
            <a:spLocks noGrp="1"/>
          </p:cNvSpPr>
          <p:nvPr>
            <p:ph type="ftr" sz="quarter" idx="4"/>
          </p:nvPr>
        </p:nvSpPr>
        <p:spPr>
          <a:xfrm>
            <a:off x="1" y="9446259"/>
            <a:ext cx="2949084" cy="497841"/>
          </a:xfrm>
          <a:prstGeom prst="rect">
            <a:avLst/>
          </a:prstGeom>
        </p:spPr>
        <p:txBody>
          <a:bodyPr vert="horz" lIns="91585" tIns="45793" rIns="91585" bIns="45793" rtlCol="0" anchor="b"/>
          <a:lstStyle>
            <a:lvl1pPr algn="l" eaLnBrk="1" hangingPunct="1">
              <a:defRPr sz="1200" b="0">
                <a:solidFill>
                  <a:schemeClr val="tx1"/>
                </a:solidFill>
                <a:latin typeface="Arial" charset="0"/>
                <a:cs typeface="+mn-cs"/>
              </a:defRPr>
            </a:lvl1pPr>
          </a:lstStyle>
          <a:p>
            <a:pPr>
              <a:defRPr/>
            </a:pPr>
            <a:endParaRPr lang="es-ES"/>
          </a:p>
        </p:txBody>
      </p:sp>
      <p:sp>
        <p:nvSpPr>
          <p:cNvPr id="7" name="6 Marcador de número de diapositiva"/>
          <p:cNvSpPr>
            <a:spLocks noGrp="1"/>
          </p:cNvSpPr>
          <p:nvPr>
            <p:ph type="sldNum" sz="quarter" idx="5"/>
          </p:nvPr>
        </p:nvSpPr>
        <p:spPr>
          <a:xfrm>
            <a:off x="3856496" y="9446259"/>
            <a:ext cx="2949084" cy="497841"/>
          </a:xfrm>
          <a:prstGeom prst="rect">
            <a:avLst/>
          </a:prstGeom>
        </p:spPr>
        <p:txBody>
          <a:bodyPr vert="horz" lIns="91585" tIns="45793" rIns="91585" bIns="45793" rtlCol="0" anchor="b"/>
          <a:lstStyle>
            <a:lvl1pPr algn="r" eaLnBrk="1" hangingPunct="1">
              <a:defRPr sz="1200" b="0">
                <a:solidFill>
                  <a:schemeClr val="tx1"/>
                </a:solidFill>
                <a:latin typeface="Arial" charset="0"/>
                <a:cs typeface="+mn-cs"/>
              </a:defRPr>
            </a:lvl1pPr>
          </a:lstStyle>
          <a:p>
            <a:pPr>
              <a:defRPr/>
            </a:pPr>
            <a:fld id="{8A26FBCE-AEB4-4460-A8B8-303C274A1125}"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TextEdit="1"/>
          </p:cNvSpPr>
          <p:nvPr>
            <p:ph type="sldImg"/>
          </p:nvPr>
        </p:nvSpPr>
        <p:spPr bwMode="auto">
          <a:noFill/>
          <a:ln>
            <a:solidFill>
              <a:srgbClr val="000000"/>
            </a:solidFill>
            <a:miter lim="800000"/>
            <a:headEnd/>
            <a:tailEnd/>
          </a:ln>
        </p:spPr>
      </p:sp>
      <p:sp>
        <p:nvSpPr>
          <p:cNvPr id="2355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r>
              <a:rPr lang="es-ES" b="1" dirty="0" smtClean="0"/>
              <a:t>Objetivo  del PR13: </a:t>
            </a:r>
            <a:r>
              <a:rPr lang="es-ES" dirty="0" smtClean="0"/>
              <a:t>enfocar la gestión a los temas principales que permitirían la consecución de resultados, siendo el objetivo cumplir con la meta de recaudación programada.</a:t>
            </a:r>
          </a:p>
          <a:p>
            <a:endParaRPr lang="es-ES" dirty="0" smtClean="0"/>
          </a:p>
          <a:p>
            <a:r>
              <a:rPr lang="es-ES" b="1" dirty="0" err="1" smtClean="0"/>
              <a:t>GxR</a:t>
            </a:r>
            <a:r>
              <a:rPr lang="es-ES" dirty="0" smtClean="0"/>
              <a:t>:</a:t>
            </a:r>
            <a:r>
              <a:rPr lang="es-ES" baseline="0" dirty="0" smtClean="0"/>
              <a:t> se establecieron resultados esperados de gestión que permiten inferir que su cumplimiento permite alcanzar las metas de gestión</a:t>
            </a:r>
          </a:p>
          <a:p>
            <a:endParaRPr lang="es-ES" baseline="0" dirty="0" smtClean="0"/>
          </a:p>
          <a:p>
            <a:r>
              <a:rPr lang="es-ES" b="1" baseline="0" dirty="0" err="1" smtClean="0"/>
              <a:t>PdA</a:t>
            </a:r>
            <a:r>
              <a:rPr lang="es-ES" b="1" baseline="0" dirty="0" smtClean="0"/>
              <a:t>: </a:t>
            </a:r>
            <a:r>
              <a:rPr lang="es-ES" b="0" baseline="0" dirty="0" smtClean="0"/>
              <a:t>en base a la lógica del proceso de gestión ante el incumplimiento, se definieron los hitos </a:t>
            </a:r>
            <a:r>
              <a:rPr lang="es-ES" baseline="0" dirty="0" smtClean="0"/>
              <a:t>principales del proceso que deben ser medidos y los universos de contribuyentes sobre los que deben enfocarse las acciones de las áreas operativas</a:t>
            </a:r>
            <a:endParaRPr lang="es-ES" b="1" baseline="0" dirty="0" smtClean="0"/>
          </a:p>
          <a:p>
            <a:endParaRPr lang="es-ES" baseline="0" dirty="0" smtClean="0"/>
          </a:p>
          <a:p>
            <a:r>
              <a:rPr lang="es-ES" b="1" dirty="0" err="1" smtClean="0"/>
              <a:t>CenlaG</a:t>
            </a:r>
            <a:r>
              <a:rPr lang="es-ES" b="1" dirty="0" smtClean="0"/>
              <a:t>:</a:t>
            </a:r>
            <a:r>
              <a:rPr lang="es-ES" baseline="0" dirty="0" smtClean="0"/>
              <a:t> el cumplimiento de las pautas se basa en la colaboración y la asistencia entre las áreas centrales y operativas. Centralizadamente se gestiona la masividad, localmente se gestiona los casos individuales. La conjunción permitirá cumplir la meta de recaudación.</a:t>
            </a:r>
          </a:p>
          <a:p>
            <a:endParaRPr lang="es-ES" baseline="0" dirty="0" smtClean="0"/>
          </a:p>
          <a:p>
            <a:r>
              <a:rPr lang="es-ES" b="1" baseline="0" dirty="0" smtClean="0"/>
              <a:t>RP: </a:t>
            </a:r>
            <a:r>
              <a:rPr lang="es-ES" b="0" baseline="0" dirty="0" smtClean="0"/>
              <a:t>se prevén instancias de análisis y discusión entre los distintos actores involucrados. Esta jornada es el primer eslabón.</a:t>
            </a:r>
            <a:endParaRPr lang="es-AR"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r>
              <a:rPr lang="es-ES" dirty="0" smtClean="0"/>
              <a:t>Como bien explicó Walter previamente, para el 2013 </a:t>
            </a:r>
            <a:r>
              <a:rPr lang="es-ES" baseline="0" dirty="0" smtClean="0"/>
              <a:t>se espera alcanzar una recaudación total superior a los 834 mil millones de pesos, siendo más de 650 mil millones lo que corresponde a las </a:t>
            </a:r>
            <a:r>
              <a:rPr lang="es-ES" dirty="0" smtClean="0"/>
              <a:t>áreas operativas</a:t>
            </a:r>
            <a:r>
              <a:rPr lang="es-ES" baseline="0" dirty="0" smtClean="0"/>
              <a:t> de la DGI .</a:t>
            </a:r>
          </a:p>
          <a:p>
            <a:endParaRPr lang="es-ES" baseline="0" dirty="0" smtClean="0"/>
          </a:p>
          <a:p>
            <a:r>
              <a:rPr lang="es-ES" baseline="0" dirty="0" smtClean="0"/>
              <a:t>A continuación vamos a ir desgranando cómo esperamos poder cumplir con esta meta, que si bien es exigente nosotros consideramos alcanzable.</a:t>
            </a:r>
            <a:endParaRPr lang="es-AR"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endParaRPr lang="es-AR"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El cumplimiento voluntario es bastante</a:t>
            </a:r>
            <a:r>
              <a:rPr lang="es-ES" baseline="0" dirty="0" smtClean="0"/>
              <a:t> estable y es alto. </a:t>
            </a:r>
          </a:p>
          <a:p>
            <a:endParaRPr lang="es-ES" baseline="0" dirty="0" smtClean="0"/>
          </a:p>
          <a:p>
            <a:r>
              <a:rPr lang="es-ES" baseline="0" dirty="0" smtClean="0"/>
              <a:t>Para mejorar la gestión posterior tenemos que enfocarnos en los principales segmentos.</a:t>
            </a:r>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16</a:t>
            </a:fld>
            <a:endParaRPr lang="es-E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Analicemos</a:t>
            </a:r>
            <a:r>
              <a:rPr lang="es-ES" baseline="0" dirty="0" smtClean="0"/>
              <a:t> la participación de los principales contribuyentes en el total de la gestión…</a:t>
            </a:r>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17</a:t>
            </a:fld>
            <a:endParaRPr lang="es-E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dirty="0" smtClean="0"/>
              <a:t>Ciclo de gestión del incumplimiento.</a:t>
            </a:r>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18</a:t>
            </a:fld>
            <a:endParaRPr lang="es-E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smtClean="0"/>
          </a:p>
          <a:p>
            <a:r>
              <a:rPr lang="es-ES" dirty="0" smtClean="0"/>
              <a:t>Cumplimiento voluntario en la presentación (</a:t>
            </a:r>
            <a:r>
              <a:rPr lang="es-ES" dirty="0" err="1" smtClean="0"/>
              <a:t>Oct</a:t>
            </a:r>
            <a:r>
              <a:rPr lang="es-ES" dirty="0" smtClean="0"/>
              <a:t>/2012): </a:t>
            </a:r>
            <a:r>
              <a:rPr lang="es-ES" b="1" dirty="0" smtClean="0"/>
              <a:t>79.12%</a:t>
            </a:r>
          </a:p>
          <a:p>
            <a:endParaRPr lang="es-ES" dirty="0" smtClean="0"/>
          </a:p>
          <a:p>
            <a:r>
              <a:rPr lang="es-ES" dirty="0" smtClean="0"/>
              <a:t>Cumplimiento voluntario en el pago (</a:t>
            </a:r>
            <a:r>
              <a:rPr lang="es-ES" dirty="0" err="1" smtClean="0"/>
              <a:t>Oct</a:t>
            </a:r>
            <a:r>
              <a:rPr lang="es-ES" dirty="0" smtClean="0"/>
              <a:t>/2012): </a:t>
            </a:r>
            <a:r>
              <a:rPr lang="es-ES" b="1" dirty="0" smtClean="0"/>
              <a:t>85.19%</a:t>
            </a:r>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19</a:t>
            </a:fld>
            <a:endParaRPr lang="es-E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b="1" dirty="0" smtClean="0"/>
              <a:t>INDICADORES</a:t>
            </a:r>
          </a:p>
          <a:p>
            <a:endParaRPr lang="es-ES" b="1" dirty="0" smtClean="0"/>
          </a:p>
          <a:p>
            <a:r>
              <a:rPr lang="es-AR" dirty="0" smtClean="0"/>
              <a:t>Gestión de intimaciones por falta de presentación (</a:t>
            </a:r>
            <a:r>
              <a:rPr lang="es-AR" dirty="0" err="1" smtClean="0"/>
              <a:t>Oct</a:t>
            </a:r>
            <a:r>
              <a:rPr lang="es-AR" dirty="0" smtClean="0"/>
              <a:t>/2012): </a:t>
            </a:r>
            <a:r>
              <a:rPr lang="es-AR" b="1" dirty="0" smtClean="0"/>
              <a:t>73.12% </a:t>
            </a:r>
            <a:r>
              <a:rPr lang="es-AR" dirty="0" smtClean="0"/>
              <a:t>pero</a:t>
            </a:r>
            <a:r>
              <a:rPr lang="es-AR" baseline="0" dirty="0" smtClean="0"/>
              <a:t> </a:t>
            </a:r>
            <a:r>
              <a:rPr lang="es-AR" dirty="0" smtClean="0"/>
              <a:t>históricamente en</a:t>
            </a:r>
            <a:r>
              <a:rPr lang="es-AR" baseline="0" dirty="0" smtClean="0"/>
              <a:t> noviembre y diciembre cae 8 puntos</a:t>
            </a:r>
            <a:endParaRPr lang="es-AR" dirty="0" smtClean="0">
              <a:solidFill>
                <a:srgbClr val="FFFF00"/>
              </a:solidFill>
            </a:endParaRPr>
          </a:p>
          <a:p>
            <a:endParaRPr lang="es-AR" dirty="0" smtClean="0">
              <a:solidFill>
                <a:srgbClr val="FFFF00"/>
              </a:solidFill>
            </a:endParaRPr>
          </a:p>
          <a:p>
            <a:r>
              <a:rPr lang="es-AR" dirty="0" smtClean="0"/>
              <a:t>Gestión de intimaciones por falta de pago (</a:t>
            </a:r>
            <a:r>
              <a:rPr lang="es-AR" dirty="0" err="1" smtClean="0"/>
              <a:t>Oct</a:t>
            </a:r>
            <a:r>
              <a:rPr lang="es-AR" dirty="0" smtClean="0"/>
              <a:t>/2012): </a:t>
            </a:r>
            <a:r>
              <a:rPr lang="es-AR" b="1" dirty="0" smtClean="0"/>
              <a:t>94% </a:t>
            </a:r>
            <a:r>
              <a:rPr lang="es-AR" b="0" dirty="0" smtClean="0"/>
              <a:t>pero</a:t>
            </a:r>
            <a:r>
              <a:rPr lang="es-AR" b="0" baseline="0" dirty="0" smtClean="0"/>
              <a:t> históricamente cae 4 puntos en noviembre y diciembre</a:t>
            </a:r>
            <a:endParaRPr lang="es-AR" dirty="0" smtClean="0"/>
          </a:p>
          <a:p>
            <a:endParaRPr lang="es-AR" dirty="0" smtClean="0">
              <a:solidFill>
                <a:srgbClr val="FFFF00"/>
              </a:solidFill>
            </a:endParaRPr>
          </a:p>
          <a:p>
            <a:endParaRPr lang="es-ES" b="1" dirty="0" smtClean="0"/>
          </a:p>
          <a:p>
            <a:endParaRPr lang="es-ES" b="1" dirty="0" smtClean="0"/>
          </a:p>
          <a:p>
            <a:endParaRPr lang="es-ES" b="1" dirty="0" smtClean="0"/>
          </a:p>
          <a:p>
            <a:r>
              <a:rPr lang="es-ES" b="1" dirty="0" err="1" smtClean="0"/>
              <a:t>HdS</a:t>
            </a:r>
            <a:r>
              <a:rPr lang="es-ES" dirty="0" smtClean="0"/>
              <a:t>: </a:t>
            </a:r>
          </a:p>
          <a:p>
            <a:endParaRPr lang="es-ES" dirty="0" smtClean="0"/>
          </a:p>
          <a:p>
            <a:r>
              <a:rPr lang="es-ES" dirty="0" smtClean="0"/>
              <a:t>. El </a:t>
            </a:r>
            <a:r>
              <a:rPr lang="es-ES" b="1" dirty="0" smtClean="0"/>
              <a:t>CO</a:t>
            </a:r>
            <a:r>
              <a:rPr lang="es-ES" dirty="0" smtClean="0"/>
              <a:t> establece cronología, oportunidad y segmentos</a:t>
            </a:r>
            <a:r>
              <a:rPr lang="es-ES" baseline="0" dirty="0" smtClean="0"/>
              <a:t> de gestión</a:t>
            </a:r>
          </a:p>
          <a:p>
            <a:endParaRPr lang="es-ES" baseline="0" dirty="0" smtClean="0"/>
          </a:p>
          <a:p>
            <a:r>
              <a:rPr lang="es-ES" baseline="0" dirty="0" smtClean="0"/>
              <a:t>. La </a:t>
            </a:r>
            <a:r>
              <a:rPr lang="es-ES" b="1" baseline="0" dirty="0" smtClean="0"/>
              <a:t>IG 5  </a:t>
            </a:r>
            <a:r>
              <a:rPr lang="es-ES" baseline="0" dirty="0" smtClean="0"/>
              <a:t>pauta los operativos de intimación de presentación y pago de principales contribuyentes IVA y SEG SOC</a:t>
            </a:r>
          </a:p>
          <a:p>
            <a:endParaRPr lang="es-ES" baseline="0" dirty="0" smtClean="0"/>
          </a:p>
          <a:p>
            <a:r>
              <a:rPr lang="es-ES" baseline="0" dirty="0" smtClean="0"/>
              <a:t>. </a:t>
            </a:r>
            <a:r>
              <a:rPr lang="es-ES" b="1" baseline="0" dirty="0" err="1" smtClean="0"/>
              <a:t>OsI</a:t>
            </a:r>
            <a:r>
              <a:rPr lang="es-ES" baseline="0" dirty="0" smtClean="0"/>
              <a:t> es un detalle mensual de obligaciones que a la fecha de corte se encontraban incumplidas y pendientes de intimar</a:t>
            </a:r>
          </a:p>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20</a:t>
            </a:fld>
            <a:endParaRPr lang="es-E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b="1" dirty="0" smtClean="0"/>
              <a:t>INDICADORES NUEVOS PARA 2013</a:t>
            </a:r>
          </a:p>
          <a:p>
            <a:endParaRPr lang="es-ES" b="1" dirty="0" smtClean="0"/>
          </a:p>
          <a:p>
            <a:r>
              <a:rPr lang="es-AR" dirty="0" smtClean="0"/>
              <a:t>Efectividad en la gestión de localización de principales contribuyentes - Segmento 1</a:t>
            </a:r>
            <a:r>
              <a:rPr lang="es-AR" baseline="0" dirty="0" smtClean="0"/>
              <a:t> (</a:t>
            </a:r>
            <a:r>
              <a:rPr lang="es-AR" baseline="0" dirty="0" err="1" smtClean="0"/>
              <a:t>Oct</a:t>
            </a:r>
            <a:r>
              <a:rPr lang="es-AR" baseline="0" dirty="0" smtClean="0"/>
              <a:t>/2012): </a:t>
            </a:r>
            <a:r>
              <a:rPr lang="es-AR" b="1" baseline="0" dirty="0" smtClean="0"/>
              <a:t>99.03%</a:t>
            </a:r>
            <a:endParaRPr lang="es-AR" b="1" dirty="0" smtClean="0">
              <a:solidFill>
                <a:srgbClr val="FFFF00"/>
              </a:solidFill>
            </a:endParaRPr>
          </a:p>
          <a:p>
            <a:endParaRPr lang="es-AR" dirty="0" smtClean="0">
              <a:solidFill>
                <a:srgbClr val="FFFF00"/>
              </a:solidFill>
            </a:endParaRPr>
          </a:p>
          <a:p>
            <a:r>
              <a:rPr lang="es-AR" dirty="0" smtClean="0"/>
              <a:t>Efectividad en la gestión de localización de contribuyentes activos - Segmento 2 a 9 </a:t>
            </a:r>
            <a:r>
              <a:rPr lang="es-AR" baseline="0" dirty="0" smtClean="0"/>
              <a:t>(</a:t>
            </a:r>
            <a:r>
              <a:rPr lang="es-AR" baseline="0" dirty="0" err="1" smtClean="0"/>
              <a:t>Oct</a:t>
            </a:r>
            <a:r>
              <a:rPr lang="es-AR" baseline="0" dirty="0" smtClean="0"/>
              <a:t>/2012):  </a:t>
            </a:r>
            <a:r>
              <a:rPr lang="es-AR" b="1" baseline="0" dirty="0" smtClean="0"/>
              <a:t>91.3% </a:t>
            </a:r>
            <a:r>
              <a:rPr lang="es-AR" baseline="0" dirty="0" smtClean="0"/>
              <a:t>(La meta se calculó en base a una reducción del 25% de los no localizados)</a:t>
            </a:r>
            <a:endParaRPr lang="es-AR" dirty="0" smtClean="0">
              <a:solidFill>
                <a:srgbClr val="FFFF00"/>
              </a:solidFill>
            </a:endParaRPr>
          </a:p>
          <a:p>
            <a:endParaRPr lang="es-AR" b="1"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21</a:t>
            </a:fld>
            <a:endParaRPr lang="es-E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b="1" dirty="0" smtClean="0"/>
              <a:t>INDICADORES</a:t>
            </a:r>
          </a:p>
          <a:p>
            <a:endParaRPr lang="es-ES" b="1" dirty="0" smtClean="0"/>
          </a:p>
          <a:p>
            <a:r>
              <a:rPr lang="es-AR" dirty="0" smtClean="0"/>
              <a:t>Efectividad en la gestión de notificaciones por falta de presentación - Principales contribuyentes - Segmento 1 (</a:t>
            </a:r>
            <a:r>
              <a:rPr lang="es-AR" dirty="0" err="1" smtClean="0"/>
              <a:t>Oct</a:t>
            </a:r>
            <a:r>
              <a:rPr lang="es-AR" dirty="0" smtClean="0"/>
              <a:t>/2012): </a:t>
            </a:r>
            <a:r>
              <a:rPr lang="es-AR" b="1" dirty="0" smtClean="0"/>
              <a:t>80%</a:t>
            </a:r>
            <a:r>
              <a:rPr lang="es-AR" b="1" baseline="0" dirty="0" smtClean="0"/>
              <a:t> </a:t>
            </a:r>
            <a:r>
              <a:rPr lang="es-AR" baseline="0" dirty="0" smtClean="0"/>
              <a:t>(se basa en llevar al 100% la notificación del segmento 1.1 y al 90% el 1.2)</a:t>
            </a:r>
            <a:endParaRPr lang="es-AR" dirty="0" smtClean="0"/>
          </a:p>
          <a:p>
            <a:endParaRPr lang="es-ES" dirty="0" smtClean="0">
              <a:solidFill>
                <a:srgbClr val="FFFF00"/>
              </a:solidFill>
            </a:endParaRPr>
          </a:p>
          <a:p>
            <a:r>
              <a:rPr lang="es-AR" dirty="0" smtClean="0"/>
              <a:t>Efectividad en la gestión de notificaciones por falta de pago - Principales contribuyentes (</a:t>
            </a:r>
            <a:r>
              <a:rPr lang="es-AR" dirty="0" err="1" smtClean="0"/>
              <a:t>Oct</a:t>
            </a:r>
            <a:r>
              <a:rPr lang="es-AR" dirty="0" smtClean="0"/>
              <a:t>/2012): </a:t>
            </a:r>
            <a:r>
              <a:rPr lang="es-AR" b="1" dirty="0" smtClean="0"/>
              <a:t>91.8 </a:t>
            </a:r>
            <a:r>
              <a:rPr lang="es-AR" baseline="0" dirty="0" smtClean="0"/>
              <a:t>(se basa en llevar al 100% la notificación del segmento 1.1 y al 90% el 1.2)</a:t>
            </a:r>
            <a:endParaRPr lang="es-AR" dirty="0" smtClean="0">
              <a:solidFill>
                <a:srgbClr val="FFFF00"/>
              </a:solidFill>
            </a:endParaRPr>
          </a:p>
          <a:p>
            <a:endParaRPr lang="es-ES" b="1" dirty="0" smtClean="0"/>
          </a:p>
          <a:p>
            <a:endParaRPr lang="es-ES" b="1" dirty="0" smtClean="0"/>
          </a:p>
          <a:p>
            <a:endParaRPr lang="es-ES" b="1" dirty="0" smtClean="0"/>
          </a:p>
          <a:p>
            <a:r>
              <a:rPr lang="es-ES" b="1" dirty="0" err="1" smtClean="0"/>
              <a:t>HdS</a:t>
            </a:r>
            <a:r>
              <a:rPr lang="es-ES" dirty="0" smtClean="0"/>
              <a:t>: </a:t>
            </a:r>
          </a:p>
          <a:p>
            <a:endParaRPr lang="es-ES" dirty="0" smtClean="0"/>
          </a:p>
          <a:p>
            <a:r>
              <a:rPr lang="es-ES" dirty="0" smtClean="0"/>
              <a:t>. El </a:t>
            </a:r>
            <a:r>
              <a:rPr lang="es-ES" b="1" dirty="0" smtClean="0"/>
              <a:t>CO</a:t>
            </a:r>
            <a:r>
              <a:rPr lang="es-ES" dirty="0" smtClean="0"/>
              <a:t> establece cronología, oportunidad y segmentos</a:t>
            </a:r>
            <a:r>
              <a:rPr lang="es-ES" baseline="0" dirty="0" smtClean="0"/>
              <a:t> de gestión</a:t>
            </a:r>
          </a:p>
          <a:p>
            <a:endParaRPr lang="es-ES" baseline="0" dirty="0" smtClean="0"/>
          </a:p>
          <a:p>
            <a:r>
              <a:rPr lang="es-ES" baseline="0" dirty="0" smtClean="0"/>
              <a:t>. La </a:t>
            </a:r>
            <a:r>
              <a:rPr lang="es-ES" b="1" baseline="0" dirty="0" smtClean="0"/>
              <a:t>IG 17  </a:t>
            </a:r>
            <a:r>
              <a:rPr lang="es-ES" baseline="0" dirty="0" smtClean="0"/>
              <a:t>pauta los operativos de notificación individual para contribuyentes con obligaciones incumplidas e intimadas por más de $50.000 </a:t>
            </a:r>
            <a:r>
              <a:rPr lang="es-ES" b="0" baseline="0" dirty="0" smtClean="0">
                <a:sym typeface="Wingdings" pitchFamily="2" charset="2"/>
              </a:rPr>
              <a:t>sin notificar</a:t>
            </a:r>
            <a:endParaRPr lang="es-ES" baseline="0" dirty="0" smtClean="0"/>
          </a:p>
          <a:p>
            <a:endParaRPr lang="es-ES" baseline="0" dirty="0" smtClean="0"/>
          </a:p>
          <a:p>
            <a:r>
              <a:rPr lang="es-ES" baseline="0" dirty="0" smtClean="0"/>
              <a:t>. </a:t>
            </a:r>
            <a:r>
              <a:rPr lang="es-ES" b="1" baseline="0" dirty="0" smtClean="0"/>
              <a:t>SCT</a:t>
            </a:r>
            <a:r>
              <a:rPr lang="es-ES" baseline="0" dirty="0" smtClean="0"/>
              <a:t> para la impresión de intimaciones sin notificar.  Próximamente </a:t>
            </a:r>
            <a:r>
              <a:rPr lang="es-ES" baseline="0" dirty="0" smtClean="0">
                <a:sym typeface="Wingdings" pitchFamily="2" charset="2"/>
              </a:rPr>
              <a:t> </a:t>
            </a:r>
            <a:r>
              <a:rPr lang="es-ES" baseline="0" dirty="0" err="1" smtClean="0">
                <a:sym typeface="Wingdings" pitchFamily="2" charset="2"/>
              </a:rPr>
              <a:t>Reintimación</a:t>
            </a:r>
            <a:endParaRPr lang="es-ES" baseline="0" dirty="0" smtClean="0">
              <a:sym typeface="Wingdings" pitchFamily="2" charset="2"/>
            </a:endParaRPr>
          </a:p>
          <a:p>
            <a:endParaRPr lang="es-ES" baseline="0" dirty="0" smtClean="0">
              <a:sym typeface="Wingdings" pitchFamily="2" charset="2"/>
            </a:endParaRPr>
          </a:p>
          <a:p>
            <a:r>
              <a:rPr lang="es-ES" baseline="0" dirty="0" smtClean="0">
                <a:sym typeface="Wingdings" pitchFamily="2" charset="2"/>
              </a:rPr>
              <a:t>. </a:t>
            </a:r>
            <a:r>
              <a:rPr lang="es-ES" b="1" baseline="0" dirty="0" err="1" smtClean="0">
                <a:sym typeface="Wingdings" pitchFamily="2" charset="2"/>
              </a:rPr>
              <a:t>OsN</a:t>
            </a:r>
            <a:r>
              <a:rPr lang="es-ES" b="1" baseline="0" dirty="0" smtClean="0">
                <a:sym typeface="Wingdings" pitchFamily="2" charset="2"/>
              </a:rPr>
              <a:t> </a:t>
            </a:r>
            <a:r>
              <a:rPr lang="es-ES" b="0" baseline="0" dirty="0" smtClean="0">
                <a:sym typeface="Wingdings" pitchFamily="2" charset="2"/>
              </a:rPr>
              <a:t>en la página DI PRRE se publica mensualmente el detalle de obligaciones incumplidas e intimadas (pres y pago) sin notificar</a:t>
            </a:r>
            <a:endParaRPr lang="es-ES" b="1" baseline="0" dirty="0" smtClean="0"/>
          </a:p>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22</a:t>
            </a:fld>
            <a:endParaRPr lang="es-E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b="1" dirty="0" smtClean="0"/>
              <a:t>INDICADORES</a:t>
            </a:r>
          </a:p>
          <a:p>
            <a:endParaRPr lang="es-ES" b="1" dirty="0" smtClean="0"/>
          </a:p>
          <a:p>
            <a:r>
              <a:rPr lang="es-AR" dirty="0" smtClean="0"/>
              <a:t>Efectividad en la gestión de notificaciones</a:t>
            </a:r>
            <a:r>
              <a:rPr lang="es-AR" baseline="0" dirty="0" smtClean="0"/>
              <a:t> </a:t>
            </a:r>
            <a:r>
              <a:rPr lang="es-AR" dirty="0" smtClean="0"/>
              <a:t>por falta de presentación (</a:t>
            </a:r>
            <a:r>
              <a:rPr lang="es-AR" dirty="0" err="1" smtClean="0"/>
              <a:t>Oct</a:t>
            </a:r>
            <a:r>
              <a:rPr lang="es-AR" dirty="0" smtClean="0"/>
              <a:t>/2012): </a:t>
            </a:r>
            <a:r>
              <a:rPr lang="es-AR" b="1" dirty="0" smtClean="0"/>
              <a:t>24.5% </a:t>
            </a:r>
            <a:r>
              <a:rPr lang="es-AR" b="0" dirty="0" smtClean="0"/>
              <a:t>(incluye segmentos de no localizados, inactivos, etc. TODOS)</a:t>
            </a:r>
            <a:endParaRPr lang="es-AR" b="1" dirty="0" smtClean="0">
              <a:solidFill>
                <a:srgbClr val="FFFF00"/>
              </a:solidFill>
            </a:endParaRPr>
          </a:p>
          <a:p>
            <a:endParaRPr lang="es-AR" dirty="0" smtClean="0"/>
          </a:p>
          <a:p>
            <a:r>
              <a:rPr lang="es-AR" dirty="0" smtClean="0"/>
              <a:t>Efectividad en la gestión de notificaciones por falta de pago (</a:t>
            </a:r>
            <a:r>
              <a:rPr lang="es-AR" dirty="0" err="1" smtClean="0"/>
              <a:t>Oct</a:t>
            </a:r>
            <a:r>
              <a:rPr lang="es-AR" dirty="0" smtClean="0"/>
              <a:t>/2012): </a:t>
            </a:r>
            <a:r>
              <a:rPr lang="es-AR" b="1" dirty="0" smtClean="0"/>
              <a:t>64.8% </a:t>
            </a:r>
            <a:r>
              <a:rPr lang="es-AR" b="0" dirty="0" smtClean="0"/>
              <a:t>(incluye segmentos de no localizados, inactivos, etc. TODOS)</a:t>
            </a:r>
            <a:endParaRPr lang="es-AR" b="1" dirty="0" smtClean="0">
              <a:solidFill>
                <a:srgbClr val="FFFF00"/>
              </a:solidFill>
            </a:endParaRPr>
          </a:p>
          <a:p>
            <a:endParaRPr lang="es-ES" dirty="0" smtClean="0"/>
          </a:p>
          <a:p>
            <a:endParaRPr lang="es-ES" dirty="0" smtClean="0"/>
          </a:p>
          <a:p>
            <a:endParaRPr lang="es-ES" dirty="0" smtClean="0"/>
          </a:p>
          <a:p>
            <a:r>
              <a:rPr lang="es-ES" b="1" dirty="0" smtClean="0"/>
              <a:t>Dos nuevos indicadores</a:t>
            </a:r>
            <a:r>
              <a:rPr lang="es-ES" dirty="0" smtClean="0"/>
              <a:t> para el 2013: centra la atención en los principales contribuyentes (segmento 1)</a:t>
            </a:r>
          </a:p>
          <a:p>
            <a:endParaRPr lang="es-ES" dirty="0" smtClean="0"/>
          </a:p>
          <a:p>
            <a:r>
              <a:rPr lang="es-ES" b="1" dirty="0" smtClean="0"/>
              <a:t>Cartas enviadas</a:t>
            </a:r>
            <a:r>
              <a:rPr lang="es-ES" b="0" dirty="0" smtClean="0"/>
              <a:t> corresponde a las con más de 30 días desde la fecha de imposición.</a:t>
            </a:r>
            <a:endParaRPr lang="es-AR" b="1"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23</a:t>
            </a:fld>
            <a:endParaRPr lang="es-E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ES" b="1" dirty="0" smtClean="0"/>
              <a:t>Indicador</a:t>
            </a:r>
            <a:endParaRPr lang="es-AR" b="1" dirty="0" smtClean="0"/>
          </a:p>
          <a:p>
            <a:endParaRPr lang="es-AR" dirty="0" smtClean="0"/>
          </a:p>
          <a:p>
            <a:r>
              <a:rPr lang="es-AR" dirty="0" smtClean="0"/>
              <a:t>Gestión de boletas de deuda por falta de pago (</a:t>
            </a:r>
            <a:r>
              <a:rPr lang="es-AR" dirty="0" err="1" smtClean="0"/>
              <a:t>Oct</a:t>
            </a:r>
            <a:r>
              <a:rPr lang="es-AR" dirty="0" smtClean="0"/>
              <a:t>/2012): </a:t>
            </a:r>
            <a:r>
              <a:rPr lang="es-AR" b="1" dirty="0" smtClean="0"/>
              <a:t>65.7%</a:t>
            </a:r>
            <a:r>
              <a:rPr lang="es-AR" dirty="0" smtClean="0"/>
              <a:t> (suele bajar en diciembre porque centralizadamente</a:t>
            </a:r>
            <a:r>
              <a:rPr lang="es-AR" baseline="0" dirty="0" smtClean="0"/>
              <a:t> no se hacen emisiones de BD)</a:t>
            </a:r>
            <a:endParaRPr lang="es-AR" dirty="0" smtClean="0">
              <a:solidFill>
                <a:srgbClr val="FFFF00"/>
              </a:solidFill>
            </a:endParaRPr>
          </a:p>
          <a:p>
            <a:endParaRPr lang="es-ES" b="1" dirty="0" smtClean="0"/>
          </a:p>
          <a:p>
            <a:endParaRPr lang="es-ES" b="1" dirty="0" smtClean="0"/>
          </a:p>
          <a:p>
            <a:endParaRPr lang="es-ES" b="1" dirty="0" smtClean="0"/>
          </a:p>
          <a:p>
            <a:r>
              <a:rPr lang="es-ES" b="1" dirty="0" err="1" smtClean="0"/>
              <a:t>HdS</a:t>
            </a:r>
            <a:r>
              <a:rPr lang="es-ES" dirty="0" smtClean="0"/>
              <a:t>: </a:t>
            </a:r>
          </a:p>
          <a:p>
            <a:endParaRPr lang="es-ES" dirty="0" smtClean="0"/>
          </a:p>
          <a:p>
            <a:r>
              <a:rPr lang="es-ES" dirty="0" smtClean="0"/>
              <a:t>. El </a:t>
            </a:r>
            <a:r>
              <a:rPr lang="es-ES" b="1" dirty="0" smtClean="0"/>
              <a:t>CO</a:t>
            </a:r>
            <a:r>
              <a:rPr lang="es-ES" dirty="0" smtClean="0"/>
              <a:t> establece cronología, oportunidad y segmentos</a:t>
            </a:r>
            <a:r>
              <a:rPr lang="es-ES" baseline="0" dirty="0" smtClean="0"/>
              <a:t> de gestión</a:t>
            </a:r>
          </a:p>
          <a:p>
            <a:endParaRPr lang="es-ES" baseline="0" dirty="0" smtClean="0"/>
          </a:p>
          <a:p>
            <a:r>
              <a:rPr lang="es-ES" b="0" baseline="0" dirty="0" smtClean="0">
                <a:sym typeface="Wingdings" pitchFamily="2" charset="2"/>
              </a:rPr>
              <a:t>. </a:t>
            </a:r>
            <a:r>
              <a:rPr lang="es-ES" b="1" baseline="0" dirty="0" smtClean="0">
                <a:sym typeface="Wingdings" pitchFamily="2" charset="2"/>
              </a:rPr>
              <a:t>OBD </a:t>
            </a:r>
            <a:r>
              <a:rPr lang="es-ES" b="0" baseline="0" dirty="0" smtClean="0">
                <a:sym typeface="Wingdings" pitchFamily="2" charset="2"/>
              </a:rPr>
              <a:t>una vez al año, se publican las obligaciones con prescripción próxima para que las áreas operativas puedan gestionarlas</a:t>
            </a:r>
          </a:p>
          <a:p>
            <a:endParaRPr lang="es-ES" b="0" baseline="0" dirty="0" smtClean="0">
              <a:sym typeface="Wingdings" pitchFamily="2" charset="2"/>
            </a:endParaRPr>
          </a:p>
          <a:p>
            <a:r>
              <a:rPr lang="es-ES" b="0" baseline="0" dirty="0" smtClean="0">
                <a:sym typeface="Wingdings" pitchFamily="2" charset="2"/>
              </a:rPr>
              <a:t>. </a:t>
            </a:r>
            <a:r>
              <a:rPr lang="es-ES" b="1" baseline="0" dirty="0" err="1" smtClean="0">
                <a:sym typeface="Wingdings" pitchFamily="2" charset="2"/>
              </a:rPr>
              <a:t>OsE</a:t>
            </a:r>
            <a:r>
              <a:rPr lang="es-ES" b="0" baseline="0" dirty="0" smtClean="0">
                <a:sym typeface="Wingdings" pitchFamily="2" charset="2"/>
              </a:rPr>
              <a:t>: en la página DI PRRE se publica mensualmente el detalle de obligaciones en condiciones de emitir boletas de deuda que no fueron emitidas centralizadamente por cumplir los requisitos necesarios con posterioridad al cierre de una emisión centralizada (mensualmente se regularizan)</a:t>
            </a:r>
            <a:endParaRPr lang="es-ES" b="1" baseline="0" dirty="0" smtClean="0"/>
          </a:p>
          <a:p>
            <a:endParaRPr lang="es-AR" dirty="0" smtClean="0"/>
          </a:p>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24</a:t>
            </a:fld>
            <a:endParaRPr lang="es-E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dirty="0" smtClean="0"/>
              <a:t>Cumplimiento en la presentación de DDJJ (</a:t>
            </a:r>
            <a:r>
              <a:rPr lang="es-AR" dirty="0" err="1" smtClean="0"/>
              <a:t>Oct</a:t>
            </a:r>
            <a:r>
              <a:rPr lang="es-AR" dirty="0" smtClean="0"/>
              <a:t>/2012): </a:t>
            </a:r>
            <a:r>
              <a:rPr lang="es-AR" b="1" dirty="0" smtClean="0"/>
              <a:t>87.8%</a:t>
            </a:r>
            <a:endParaRPr lang="es-AR" dirty="0" smtClean="0"/>
          </a:p>
          <a:p>
            <a:endParaRPr lang="es-ES" dirty="0" smtClean="0">
              <a:solidFill>
                <a:srgbClr val="FFFF00"/>
              </a:solidFill>
            </a:endParaRPr>
          </a:p>
          <a:p>
            <a:r>
              <a:rPr lang="es-AR" dirty="0" smtClean="0"/>
              <a:t>Cumplimiento en el pago (</a:t>
            </a:r>
            <a:r>
              <a:rPr lang="es-AR" dirty="0" err="1" smtClean="0"/>
              <a:t>Oct</a:t>
            </a:r>
            <a:r>
              <a:rPr lang="es-AR" dirty="0" smtClean="0"/>
              <a:t>/2012): </a:t>
            </a:r>
            <a:r>
              <a:rPr lang="es-AR" b="1" dirty="0" smtClean="0"/>
              <a:t>97.3 %</a:t>
            </a:r>
            <a:endParaRPr lang="es-AR" b="1" dirty="0" smtClean="0">
              <a:solidFill>
                <a:srgbClr val="FFFF00"/>
              </a:solidFill>
            </a:endParaRPr>
          </a:p>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25</a:t>
            </a:fld>
            <a:endParaRPr lang="es-E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dirty="0" smtClean="0"/>
          </a:p>
          <a:p>
            <a:r>
              <a:rPr lang="es-ES" dirty="0" smtClean="0"/>
              <a:t>Centrando la gestión en los principales contribuyentes</a:t>
            </a:r>
            <a:r>
              <a:rPr lang="es-ES" baseline="0" dirty="0" smtClean="0"/>
              <a:t> se mejoraría todo el proceso y se acortarían los tiempos de gestión de la deuda.</a:t>
            </a:r>
          </a:p>
          <a:p>
            <a:endParaRPr lang="es-ES" baseline="0" dirty="0" smtClean="0"/>
          </a:p>
          <a:p>
            <a:r>
              <a:rPr lang="es-ES" baseline="0" dirty="0" smtClean="0"/>
              <a:t>Deuda corriente a octubre:	$  9.461 millones</a:t>
            </a:r>
          </a:p>
          <a:p>
            <a:r>
              <a:rPr lang="es-ES" baseline="0" dirty="0" smtClean="0"/>
              <a:t>Deuda no corriente corta:	$  4.468 millones</a:t>
            </a:r>
          </a:p>
          <a:p>
            <a:r>
              <a:rPr lang="es-ES" b="1" baseline="0" dirty="0" smtClean="0"/>
              <a:t>	Total:	$ 13.929 millones</a:t>
            </a:r>
            <a:endParaRPr lang="es-AR" b="1"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26</a:t>
            </a:fld>
            <a:endParaRPr lang="es-E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27</a:t>
            </a:fld>
            <a:endParaRPr lang="es-E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TextEdit="1"/>
          </p:cNvSpPr>
          <p:nvPr>
            <p:ph type="sldImg"/>
          </p:nvPr>
        </p:nvSpPr>
        <p:spPr bwMode="auto">
          <a:noFill/>
          <a:ln>
            <a:solidFill>
              <a:srgbClr val="000000"/>
            </a:solidFill>
            <a:miter lim="800000"/>
            <a:headEnd/>
            <a:tailEnd/>
          </a:ln>
        </p:spPr>
      </p:sp>
      <p:sp>
        <p:nvSpPr>
          <p:cNvPr id="2355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Rot="1" noChangeAspect="1" noTextEdit="1"/>
          </p:cNvSpPr>
          <p:nvPr>
            <p:ph type="sldImg"/>
          </p:nvPr>
        </p:nvSpPr>
        <p:spPr bwMode="auto">
          <a:noFill/>
          <a:ln>
            <a:solidFill>
              <a:srgbClr val="000000"/>
            </a:solidFill>
            <a:miter lim="800000"/>
            <a:headEnd/>
            <a:tailEnd/>
          </a:ln>
        </p:spPr>
      </p:sp>
      <p:sp>
        <p:nvSpPr>
          <p:cNvPr id="17411"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b="1" dirty="0" smtClean="0"/>
              <a:t>Segmento 1.1:</a:t>
            </a:r>
          </a:p>
          <a:p>
            <a:r>
              <a:rPr lang="es-AR" dirty="0" smtClean="0"/>
              <a:t>Principales contribuyentes a nivel AFIP.  Este </a:t>
            </a:r>
            <a:r>
              <a:rPr lang="es-AR" dirty="0" err="1" smtClean="0"/>
              <a:t>subsegmento</a:t>
            </a:r>
            <a:r>
              <a:rPr lang="es-AR" dirty="0" smtClean="0"/>
              <a:t> no tiene en cuenta la jurisdicción.</a:t>
            </a:r>
          </a:p>
          <a:p>
            <a:r>
              <a:rPr lang="es-AR" b="1" dirty="0" smtClean="0"/>
              <a:t>Segmento 1.2:</a:t>
            </a:r>
          </a:p>
          <a:p>
            <a:r>
              <a:rPr lang="es-AR" dirty="0" smtClean="0"/>
              <a:t>Agrupa a los restantes contribuyentes de las Ag. 19, 20 y 68 que no hayan sido incluidos en el segmento 1.1 y se fijó una cantidad mínima de casos para cada jurisdicción de modo tal de aprovechar al máximo su capacidad operativa en este tipo de contribuyentes.</a:t>
            </a:r>
          </a:p>
          <a:p>
            <a:endParaRPr lang="es-AR" dirty="0" smtClean="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30</a:t>
            </a:fld>
            <a:endParaRPr lang="es-E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31</a:t>
            </a:fld>
            <a:endParaRPr lang="es-E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32</a:t>
            </a:fld>
            <a:endParaRPr lang="es-E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Rot="1" noChangeAspect="1" noTextEdit="1"/>
          </p:cNvSpPr>
          <p:nvPr>
            <p:ph type="sldImg"/>
          </p:nvPr>
        </p:nvSpPr>
        <p:spPr bwMode="auto">
          <a:noFill/>
          <a:ln>
            <a:solidFill>
              <a:srgbClr val="000000"/>
            </a:solidFill>
            <a:miter lim="800000"/>
            <a:headEnd/>
            <a:tailEnd/>
          </a:ln>
        </p:spPr>
      </p:sp>
      <p:sp>
        <p:nvSpPr>
          <p:cNvPr id="19459"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dirty="0" smtClean="0"/>
              <a:t>Lo que motivó la generación de este segmento es el hecho de que este tipo de contribuyentes requieren gestión ante el incumplimiento formal una sola vez en el año, como máximo. En el caso que se generara una importante deuda por falta de pago en un momento distinto al del vencimiento general, existen los mecanismos de detección transversales para su gestión. </a:t>
            </a:r>
            <a:endParaRPr lang="es-AR" dirty="0" smtClean="0"/>
          </a:p>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34</a:t>
            </a:fld>
            <a:endParaRPr lang="es-E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AR" dirty="0" smtClean="0"/>
              <a:t>Originariamente, las únicas novedades que impactaban en el Sistema Registral para marcar a un contribuyente como no localizado, provenían de una acción por parte del área operativa o bien la suma de novedades negativas provenientes del correo de las intimaciones de autónomos y </a:t>
            </a:r>
            <a:r>
              <a:rPr lang="es-AR" dirty="0" err="1" smtClean="0"/>
              <a:t>monotributo</a:t>
            </a:r>
            <a:r>
              <a:rPr lang="es-AR" dirty="0" smtClean="0"/>
              <a:t>.</a:t>
            </a:r>
          </a:p>
          <a:p>
            <a:endParaRPr lang="es-AR" dirty="0" smtClean="0"/>
          </a:p>
          <a:p>
            <a:r>
              <a:rPr lang="es-AR" dirty="0" smtClean="0"/>
              <a:t>A partir de la nueva segmentación  se toman en cuenta además de las mencionadas las que tienen su origen en el SCT.</a:t>
            </a:r>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35</a:t>
            </a:fld>
            <a:endParaRPr lang="es-E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36</a:t>
            </a:fld>
            <a:endParaRPr lang="es-E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AR"/>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37</a:t>
            </a:fld>
            <a:endParaRPr lang="es-E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TextEdit="1"/>
          </p:cNvSpPr>
          <p:nvPr>
            <p:ph type="sldImg"/>
          </p:nvPr>
        </p:nvSpPr>
        <p:spPr bwMode="auto">
          <a:noFill/>
          <a:ln>
            <a:solidFill>
              <a:srgbClr val="000000"/>
            </a:solidFill>
            <a:miter lim="800000"/>
            <a:headEnd/>
            <a:tailEnd/>
          </a:ln>
        </p:spPr>
      </p:sp>
      <p:sp>
        <p:nvSpPr>
          <p:cNvPr id="2355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fontScale="92500" lnSpcReduction="20000"/>
          </a:bodyPr>
          <a:lstStyle/>
          <a:p>
            <a:r>
              <a:rPr lang="es-MX" b="1" dirty="0" smtClean="0"/>
              <a:t>CLAVE: la segmentación está diseñada para la gestión centralizada de los incumplimientos</a:t>
            </a:r>
          </a:p>
          <a:p>
            <a:endParaRPr lang="es-MX" dirty="0" smtClean="0"/>
          </a:p>
          <a:p>
            <a:r>
              <a:rPr lang="es-MX" b="1" dirty="0" smtClean="0"/>
              <a:t>Grupo de trabajo</a:t>
            </a:r>
          </a:p>
          <a:p>
            <a:r>
              <a:rPr lang="es-MX" dirty="0" smtClean="0"/>
              <a:t>. Durante el año 2011 se conformó un grupo de trabajo integrado por: jefes de agencia, asesores de las SDG Operaciones Impositivas, asesores de la DI CEOP y DIPRRE.</a:t>
            </a:r>
          </a:p>
          <a:p>
            <a:endParaRPr lang="es-MX" b="1" dirty="0" smtClean="0"/>
          </a:p>
          <a:p>
            <a:r>
              <a:rPr lang="es-MX" b="1" dirty="0" smtClean="0"/>
              <a:t>Premisas: </a:t>
            </a:r>
          </a:p>
          <a:p>
            <a:r>
              <a:rPr lang="es-MX" dirty="0" smtClean="0"/>
              <a:t>. No introducir grandes modificaciones al esquema de segmentación existente </a:t>
            </a:r>
            <a:r>
              <a:rPr lang="es-MX" dirty="0" smtClean="0">
                <a:sym typeface="Wingdings" pitchFamily="2" charset="2"/>
              </a:rPr>
              <a:t> lógica Ok</a:t>
            </a:r>
            <a:endParaRPr lang="es-MX" dirty="0" smtClean="0"/>
          </a:p>
          <a:p>
            <a:r>
              <a:rPr lang="es-MX" dirty="0" smtClean="0"/>
              <a:t>. Establecer un mecanismo de actualización periódica</a:t>
            </a:r>
          </a:p>
          <a:p>
            <a:endParaRPr lang="es-MX" b="1" dirty="0" smtClean="0"/>
          </a:p>
          <a:p>
            <a:r>
              <a:rPr lang="es-MX" b="1" dirty="0" smtClean="0"/>
              <a:t>Lógica:</a:t>
            </a:r>
          </a:p>
          <a:p>
            <a:r>
              <a:rPr lang="es-MX" dirty="0" smtClean="0"/>
              <a:t>Agrupa a los contribuyentes en base a 2 criterios: segmentos 1 a 5 en base a la capacidad contributiva declarada y segmentos 6 a 9 en base a situaciones especiales que ameritan un tratamiento diferenciado.</a:t>
            </a:r>
            <a:endParaRPr lang="es-AR" dirty="0" smtClean="0"/>
          </a:p>
          <a:p>
            <a:endParaRPr lang="es-MX" b="1" dirty="0" smtClean="0"/>
          </a:p>
          <a:p>
            <a:r>
              <a:rPr lang="es-MX" b="1" dirty="0" smtClean="0"/>
              <a:t>Novedades:</a:t>
            </a:r>
          </a:p>
          <a:p>
            <a:r>
              <a:rPr lang="es-MX" dirty="0" smtClean="0"/>
              <a:t>. Será actualizada anualmente y contará con procesos automáticos para segmentos específicos</a:t>
            </a:r>
          </a:p>
          <a:p>
            <a:r>
              <a:rPr lang="es-MX" dirty="0" smtClean="0"/>
              <a:t>. Mejora la distribución de todos los segmentos en función de los nuevos universos definidos.</a:t>
            </a:r>
          </a:p>
          <a:p>
            <a:r>
              <a:rPr lang="es-MX" dirty="0" smtClean="0"/>
              <a:t>. El anterior segmento 4 pasó a llamarse 7 -asociado a contribuyentes no localizables- con el adicional de conocer la importancia del contribuyente en función del </a:t>
            </a:r>
            <a:r>
              <a:rPr lang="es-MX" dirty="0" err="1" smtClean="0"/>
              <a:t>subsegmento</a:t>
            </a:r>
            <a:r>
              <a:rPr lang="es-MX" dirty="0" smtClean="0"/>
              <a:t> </a:t>
            </a:r>
            <a:endParaRPr lang="es-AR" dirty="0" smtClean="0"/>
          </a:p>
          <a:p>
            <a:r>
              <a:rPr lang="es-MX" dirty="0" smtClean="0"/>
              <a:t>. Se incorporó dentro del segmento 8, el </a:t>
            </a:r>
            <a:r>
              <a:rPr lang="es-MX" dirty="0" err="1" smtClean="0"/>
              <a:t>subsegmento</a:t>
            </a:r>
            <a:r>
              <a:rPr lang="es-MX" dirty="0" smtClean="0"/>
              <a:t> 8.1 vinculado a contribuyentes presuntamente inactivos pero con indicios de actividad</a:t>
            </a:r>
            <a:endParaRPr lang="es-AR" dirty="0" smtClean="0"/>
          </a:p>
          <a:p>
            <a:r>
              <a:rPr lang="es-MX" dirty="0" smtClean="0"/>
              <a:t>. A partir del año 2013 adiciona el </a:t>
            </a:r>
            <a:r>
              <a:rPr lang="es-MX" dirty="0" err="1" smtClean="0"/>
              <a:t>subsegmento</a:t>
            </a:r>
            <a:r>
              <a:rPr lang="es-MX" dirty="0" smtClean="0"/>
              <a:t>  8.4, para </a:t>
            </a:r>
            <a:r>
              <a:rPr lang="es-AR" dirty="0" smtClean="0"/>
              <a:t>los contribuyentes inactivos con más de 10 años de antigüedad en la baja de la inscripción de la totalidad de los regímenes</a:t>
            </a:r>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6</a:t>
            </a:fld>
            <a:endParaRPr lang="es-E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TextEdit="1"/>
          </p:cNvSpPr>
          <p:nvPr>
            <p:ph type="sldImg"/>
          </p:nvPr>
        </p:nvSpPr>
        <p:spPr bwMode="auto">
          <a:noFill/>
          <a:ln>
            <a:solidFill>
              <a:srgbClr val="000000"/>
            </a:solidFill>
            <a:miter lim="800000"/>
            <a:headEnd/>
            <a:tailEnd/>
          </a:ln>
        </p:spPr>
      </p:sp>
      <p:sp>
        <p:nvSpPr>
          <p:cNvPr id="18435" name="Rectangle 3"/>
          <p:cNvSpPr>
            <a:spLocks noGrp="1"/>
          </p:cNvSpPr>
          <p:nvPr>
            <p:ph type="body" idx="1"/>
          </p:nvPr>
        </p:nvSpPr>
        <p:spPr bwMode="auto">
          <a:noFill/>
        </p:spPr>
        <p:txBody>
          <a:bodyPr wrap="square" numCol="1" anchor="t" anchorCtr="0" compatLnSpc="1">
            <a:prstTxWarp prst="textNoShape">
              <a:avLst/>
            </a:prstTxWarp>
          </a:bodyPr>
          <a:lstStyle/>
          <a:p>
            <a:endParaRPr lang="es-A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r>
              <a:rPr lang="es-MX" b="1" dirty="0" smtClean="0"/>
              <a:t>El Calendario Operativo establece las pautas mínimas de acción, quedando a cargo de las dependencias complementar los procesos con acciones individuales.</a:t>
            </a:r>
            <a:endParaRPr lang="es-AR" b="1" dirty="0" smtClean="0"/>
          </a:p>
          <a:p>
            <a:endParaRPr lang="es-MX" dirty="0" smtClean="0"/>
          </a:p>
          <a:p>
            <a:r>
              <a:rPr lang="es-MX" dirty="0" smtClean="0"/>
              <a:t>. La frecuencia de cada acción se determina por el tipo de gestión y el segmento que involucra. </a:t>
            </a:r>
          </a:p>
          <a:p>
            <a:r>
              <a:rPr lang="es-MX" dirty="0" smtClean="0"/>
              <a:t>. Los segmentos 1, 2 y 9 son los más controlados por la importancia en la recaudación. </a:t>
            </a:r>
            <a:endParaRPr lang="es-AR" dirty="0" smtClean="0"/>
          </a:p>
          <a:p>
            <a:r>
              <a:rPr lang="es-MX" dirty="0" smtClean="0"/>
              <a:t>. Los incumplimientos de pago se gestionan en forma mensual para todos los segmentos.</a:t>
            </a:r>
            <a:endParaRPr lang="es-AR" dirty="0" smtClean="0"/>
          </a:p>
          <a:p>
            <a:endParaRPr lang="es-AR" dirty="0"/>
          </a:p>
        </p:txBody>
      </p:sp>
      <p:sp>
        <p:nvSpPr>
          <p:cNvPr id="4" name="3 Marcador de número de diapositiva"/>
          <p:cNvSpPr>
            <a:spLocks noGrp="1"/>
          </p:cNvSpPr>
          <p:nvPr>
            <p:ph type="sldNum" sz="quarter" idx="10"/>
          </p:nvPr>
        </p:nvSpPr>
        <p:spPr/>
        <p:txBody>
          <a:bodyPr/>
          <a:lstStyle/>
          <a:p>
            <a:pPr>
              <a:defRPr/>
            </a:pPr>
            <a:fld id="{8A26FBCE-AEB4-4460-A8B8-303C274A1125}" type="slidenum">
              <a:rPr lang="es-ES" smtClean="0"/>
              <a:pPr>
                <a:defRPr/>
              </a:pPr>
              <a:t>12</a:t>
            </a:fld>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E55B6887-2240-4964-8A7F-12F9B24D3062}"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2366307D-8A0D-45A0-9F5A-1377D90D7ED7}" type="slidenum">
              <a:rPr lang="es-ES"/>
              <a:pPr>
                <a:defRPr/>
              </a:pPr>
              <a:t>‹Nº›</a:t>
            </a:fld>
            <a:endParaRPr lang="es-ES" dirty="0"/>
          </a:p>
        </p:txBody>
      </p:sp>
    </p:spTree>
  </p:cSld>
  <p:clrMapOvr>
    <a:masterClrMapping/>
  </p:clrMapOvr>
  <p:transition>
    <p:pull dir="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ítulo y texto vertical">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12549AD3-49F2-48EC-B2E6-9236E13B8AB3}"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7DD693BF-20D9-47A7-A3DA-DA086CC5CA37}" type="slidenum">
              <a:rPr lang="es-ES"/>
              <a:pPr>
                <a:defRPr/>
              </a:pPr>
              <a:t>‹Nº›</a:t>
            </a:fld>
            <a:endParaRPr lang="es-ES" dirty="0"/>
          </a:p>
        </p:txBody>
      </p:sp>
    </p:spTree>
  </p:cSld>
  <p:clrMapOvr>
    <a:masterClrMapping/>
  </p:clrMapOvr>
  <p:transition>
    <p:pull dir="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ítulo vertical y text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F603A6D4-11C3-4920-B205-BF0B933A0291}"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7A68E021-16F3-4CBF-A466-0AB8CB313928}" type="slidenum">
              <a:rPr lang="es-ES"/>
              <a:pPr>
                <a:defRPr/>
              </a:pPr>
              <a:t>‹Nº›</a:t>
            </a:fld>
            <a:endParaRPr lang="es-ES" dirty="0"/>
          </a:p>
        </p:txBody>
      </p:sp>
    </p:spTree>
  </p:cSld>
  <p:clrMapOvr>
    <a:masterClrMapping/>
  </p:clrMapOvr>
  <p:transition>
    <p:pull dir="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3E95B6D4-0FEB-483B-A3DA-16CCE4E1A600}"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ED19B515-C487-4DE3-BC07-6659240EE85F}" type="slidenum">
              <a:rPr lang="es-ES"/>
              <a:pPr>
                <a:defRPr/>
              </a:pPr>
              <a:t>‹Nº›</a:t>
            </a:fld>
            <a:endParaRPr lang="es-ES" dirty="0"/>
          </a:p>
        </p:txBody>
      </p:sp>
    </p:spTree>
  </p:cSld>
  <p:clrMapOvr>
    <a:masterClrMapping/>
  </p:clrMapOvr>
  <p:transition>
    <p:pull dir="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87CC160-FF8A-4FA3-97EF-069CB33724AC}"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186288CC-7325-430F-BBB8-D46ABE2C2E21}" type="slidenum">
              <a:rPr lang="es-ES"/>
              <a:pPr>
                <a:defRPr/>
              </a:pPr>
              <a:t>‹Nº›</a:t>
            </a:fld>
            <a:endParaRPr lang="es-ES" dirty="0"/>
          </a:p>
        </p:txBody>
      </p:sp>
    </p:spTree>
  </p:cSld>
  <p:clrMapOvr>
    <a:masterClrMapping/>
  </p:clrMapOvr>
  <p:transition>
    <p:pull dir="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C288BD12-99D0-4E4B-8693-40EB4FC846CC}"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AE656FC4-6BB7-48ED-A0AC-459CEC51C047}" type="slidenum">
              <a:rPr lang="es-ES"/>
              <a:pPr>
                <a:defRPr/>
              </a:pPr>
              <a:t>‹Nº›</a:t>
            </a:fld>
            <a:endParaRPr lang="es-ES" dirty="0"/>
          </a:p>
        </p:txBody>
      </p:sp>
    </p:spTree>
  </p:cSld>
  <p:clrMapOvr>
    <a:masterClrMapping/>
  </p:clrMapOvr>
  <p:transition>
    <p:pull dir="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ación">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13DDD82E-5A7D-4C2A-8C9C-E84ED1402210}"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1792A950-2F71-40E2-9BA7-E76AF6B3D7F3}" type="slidenum">
              <a:rPr lang="es-ES"/>
              <a:pPr>
                <a:defRPr/>
              </a:pPr>
              <a:t>‹Nº›</a:t>
            </a:fld>
            <a:endParaRPr lang="es-ES" dirty="0"/>
          </a:p>
        </p:txBody>
      </p:sp>
    </p:spTree>
  </p:cSld>
  <p:clrMapOvr>
    <a:masterClrMapping/>
  </p:clrMapOvr>
  <p:transition>
    <p:pull dir="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ólo el títul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4C473DFE-8172-4038-BF02-CC589D5D0E71}"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C4ECB85A-E9EB-4A69-B732-D5ACB67E33E7}" type="slidenum">
              <a:rPr lang="es-ES"/>
              <a:pPr>
                <a:defRPr/>
              </a:pPr>
              <a:t>‹Nº›</a:t>
            </a:fld>
            <a:endParaRPr lang="es-ES" dirty="0"/>
          </a:p>
        </p:txBody>
      </p:sp>
    </p:spTree>
  </p:cSld>
  <p:clrMapOvr>
    <a:masterClrMapping/>
  </p:clrMapOvr>
  <p:transition>
    <p:pull dir="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D4AD57D9-C9EF-43D2-A718-0767A6C8A7DC}"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571BBA9D-53EC-491A-880B-01EA590BB0DD}" type="slidenum">
              <a:rPr lang="es-ES"/>
              <a:pPr>
                <a:defRPr/>
              </a:pPr>
              <a:t>‹Nº›</a:t>
            </a:fld>
            <a:endParaRPr lang="es-ES" dirty="0"/>
          </a:p>
        </p:txBody>
      </p:sp>
    </p:spTree>
  </p:cSld>
  <p:clrMapOvr>
    <a:masterClrMapping/>
  </p:clrMapOvr>
  <p:transition>
    <p:pull dir="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ido con títul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8A9A0980-003E-40F6-909F-E4CE7B2EE358}"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40A482D9-B1D3-4632-8A1F-02BAF23E7CF4}" type="slidenum">
              <a:rPr lang="es-ES"/>
              <a:pPr>
                <a:defRPr/>
              </a:pPr>
              <a:t>‹Nº›</a:t>
            </a:fld>
            <a:endParaRPr lang="es-ES" dirty="0"/>
          </a:p>
        </p:txBody>
      </p:sp>
    </p:spTree>
  </p:cSld>
  <p:clrMapOvr>
    <a:masterClrMapping/>
  </p:clrMapOvr>
  <p:transition>
    <p:pull dir="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n con título">
    <p:spTree>
      <p:nvGrpSpPr>
        <p:cNvPr id="1" name=""/>
        <p:cNvGrpSpPr/>
        <p:nvPr/>
      </p:nvGrpSpPr>
      <p:grpSpPr>
        <a:xfrm>
          <a:off x="0" y="0"/>
          <a:ext cx="0" cy="0"/>
          <a:chOff x="0" y="0"/>
          <a:chExt cx="0" cy="0"/>
        </a:xfrm>
      </p:grpSpPr>
      <p:sp>
        <p:nvSpPr>
          <p:cNvPr id="2" name="3 Marcador de fecha"/>
          <p:cNvSpPr>
            <a:spLocks noGrp="1"/>
          </p:cNvSpPr>
          <p:nvPr>
            <p:ph type="dt" sz="half" idx="10"/>
          </p:nvPr>
        </p:nvSpPr>
        <p:spPr/>
        <p:txBody>
          <a:bodyPr/>
          <a:lstStyle>
            <a:lvl1pPr>
              <a:defRPr/>
            </a:lvl1pPr>
          </a:lstStyle>
          <a:p>
            <a:pPr>
              <a:defRPr/>
            </a:pPr>
            <a:fld id="{78C19985-39BD-4F11-8ED9-96790AA77375}" type="datetimeFigureOut">
              <a:rPr lang="es-ES"/>
              <a:pPr>
                <a:defRPr/>
              </a:pPr>
              <a:t>26/08/2013</a:t>
            </a:fld>
            <a:endParaRPr lang="es-ES"/>
          </a:p>
        </p:txBody>
      </p:sp>
      <p:sp>
        <p:nvSpPr>
          <p:cNvPr id="3" name="4 Marcador de pie de página"/>
          <p:cNvSpPr>
            <a:spLocks noGrp="1"/>
          </p:cNvSpPr>
          <p:nvPr>
            <p:ph type="ftr" sz="quarter" idx="11"/>
          </p:nvPr>
        </p:nvSpPr>
        <p:spPr/>
        <p:txBody>
          <a:bodyPr/>
          <a:lstStyle>
            <a:lvl1pPr>
              <a:defRPr/>
            </a:lvl1pPr>
          </a:lstStyle>
          <a:p>
            <a:pPr>
              <a:defRPr/>
            </a:pPr>
            <a:endParaRPr lang="es-ES"/>
          </a:p>
        </p:txBody>
      </p:sp>
      <p:sp>
        <p:nvSpPr>
          <p:cNvPr id="4" name="5 Marcador de número de diapositiva"/>
          <p:cNvSpPr>
            <a:spLocks noGrp="1"/>
          </p:cNvSpPr>
          <p:nvPr>
            <p:ph type="sldNum" sz="quarter" idx="12"/>
          </p:nvPr>
        </p:nvSpPr>
        <p:spPr/>
        <p:txBody>
          <a:bodyPr/>
          <a:lstStyle>
            <a:lvl1pPr>
              <a:defRPr/>
            </a:lvl1pPr>
          </a:lstStyle>
          <a:p>
            <a:pPr>
              <a:defRPr/>
            </a:pPr>
            <a:fld id="{B10C7D0B-3060-4DCD-9BFC-0654DE67663D}" type="slidenum">
              <a:rPr lang="es-ES"/>
              <a:pPr>
                <a:defRPr/>
              </a:pPr>
              <a:t>‹Nº›</a:t>
            </a:fld>
            <a:endParaRPr lang="es-ES" dirty="0"/>
          </a:p>
        </p:txBody>
      </p:sp>
    </p:spTree>
  </p:cSld>
  <p:clrMapOvr>
    <a:masterClrMapping/>
  </p:clrMapOvr>
  <p:transition>
    <p:pull dir="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Rectángulo"/>
          <p:cNvSpPr/>
          <p:nvPr/>
        </p:nvSpPr>
        <p:spPr>
          <a:xfrm>
            <a:off x="0" y="0"/>
            <a:ext cx="9144000" cy="6858000"/>
          </a:xfrm>
          <a:prstGeom prst="rect">
            <a:avLst/>
          </a:prstGeom>
          <a:gradFill>
            <a:gsLst>
              <a:gs pos="82001">
                <a:srgbClr val="777777"/>
              </a:gs>
              <a:gs pos="23000">
                <a:srgbClr val="EAEAEA"/>
              </a:gs>
            </a:gsLst>
            <a:path path="circle">
              <a:fillToRect l="100000" t="10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s-ES" dirty="0"/>
              <a:t> </a:t>
            </a:r>
          </a:p>
        </p:txBody>
      </p:sp>
      <p:pic>
        <p:nvPicPr>
          <p:cNvPr id="27" name="26 Imagen" descr="BANNER-INFERIOR-TRANSP-cala.png"/>
          <p:cNvPicPr>
            <a:picLocks noChangeAspect="1"/>
          </p:cNvPicPr>
          <p:nvPr/>
        </p:nvPicPr>
        <p:blipFill>
          <a:blip r:embed="rId13" cstate="print"/>
          <a:srcRect/>
          <a:stretch>
            <a:fillRect/>
          </a:stretch>
        </p:blipFill>
        <p:spPr bwMode="auto">
          <a:xfrm>
            <a:off x="0" y="6345238"/>
            <a:ext cx="9144000" cy="512762"/>
          </a:xfrm>
          <a:prstGeom prst="rect">
            <a:avLst/>
          </a:prstGeom>
          <a:noFill/>
          <a:ln w="9525">
            <a:noFill/>
            <a:miter lim="800000"/>
            <a:headEnd/>
            <a:tailEnd/>
          </a:ln>
          <a:effectLst>
            <a:outerShdw dist="38100" dir="13500000" algn="br" rotWithShape="0">
              <a:srgbClr val="000000">
                <a:alpha val="39999"/>
              </a:srgbClr>
            </a:outerShdw>
          </a:effectLst>
        </p:spPr>
      </p:pic>
      <p:sp>
        <p:nvSpPr>
          <p:cNvPr id="19" name="3 Marcador de fecha"/>
          <p:cNvSpPr>
            <a:spLocks noGrp="1"/>
          </p:cNvSpPr>
          <p:nvPr>
            <p:ph type="dt" sz="half" idx="2"/>
          </p:nvPr>
        </p:nvSpPr>
        <p:spPr>
          <a:xfrm>
            <a:off x="457200" y="6356350"/>
            <a:ext cx="2133600" cy="365125"/>
          </a:xfrm>
          <a:prstGeom prst="rect">
            <a:avLst/>
          </a:prstGeom>
        </p:spPr>
        <p:txBody>
          <a:bodyPr/>
          <a:lstStyle>
            <a:lvl1pPr eaLnBrk="1" hangingPunct="1">
              <a:defRPr>
                <a:solidFill>
                  <a:schemeClr val="tx2"/>
                </a:solidFill>
                <a:cs typeface="Arial" pitchFamily="34" charset="0"/>
              </a:defRPr>
            </a:lvl1pPr>
          </a:lstStyle>
          <a:p>
            <a:pPr>
              <a:defRPr/>
            </a:pPr>
            <a:fld id="{B1E3CCD4-AA77-4EE4-AD11-BA32CE489449}" type="datetimeFigureOut">
              <a:rPr lang="es-ES"/>
              <a:pPr>
                <a:defRPr/>
              </a:pPr>
              <a:t>26/08/2013</a:t>
            </a:fld>
            <a:endParaRPr lang="es-ES"/>
          </a:p>
        </p:txBody>
      </p:sp>
      <p:sp>
        <p:nvSpPr>
          <p:cNvPr id="20" name="4 Marcador de pie de página"/>
          <p:cNvSpPr>
            <a:spLocks noGrp="1"/>
          </p:cNvSpPr>
          <p:nvPr>
            <p:ph type="ftr" sz="quarter" idx="3"/>
          </p:nvPr>
        </p:nvSpPr>
        <p:spPr>
          <a:xfrm>
            <a:off x="3124200" y="6356350"/>
            <a:ext cx="2895600" cy="365125"/>
          </a:xfrm>
          <a:prstGeom prst="rect">
            <a:avLst/>
          </a:prstGeom>
        </p:spPr>
        <p:txBody>
          <a:bodyPr/>
          <a:lstStyle>
            <a:lvl1pPr eaLnBrk="1" hangingPunct="1">
              <a:defRPr>
                <a:solidFill>
                  <a:schemeClr val="tx2"/>
                </a:solidFill>
                <a:cs typeface="Arial" pitchFamily="34" charset="0"/>
              </a:defRPr>
            </a:lvl1pPr>
          </a:lstStyle>
          <a:p>
            <a:pPr>
              <a:defRPr/>
            </a:pPr>
            <a:endParaRPr lang="es-ES"/>
          </a:p>
        </p:txBody>
      </p:sp>
      <p:sp>
        <p:nvSpPr>
          <p:cNvPr id="21" name="5 Marcador de número de diapositiva"/>
          <p:cNvSpPr>
            <a:spLocks noGrp="1"/>
          </p:cNvSpPr>
          <p:nvPr>
            <p:ph type="sldNum" sz="quarter" idx="4"/>
          </p:nvPr>
        </p:nvSpPr>
        <p:spPr>
          <a:xfrm>
            <a:off x="223838" y="6429375"/>
            <a:ext cx="2133600" cy="365125"/>
          </a:xfrm>
          <a:prstGeom prst="rect">
            <a:avLst/>
          </a:prstGeom>
        </p:spPr>
        <p:txBody>
          <a:bodyPr/>
          <a:lstStyle>
            <a:lvl1pPr eaLnBrk="1" hangingPunct="1">
              <a:defRPr>
                <a:solidFill>
                  <a:schemeClr val="bg1"/>
                </a:solidFill>
                <a:cs typeface="Arial" pitchFamily="34" charset="0"/>
              </a:defRPr>
            </a:lvl1pPr>
          </a:lstStyle>
          <a:p>
            <a:pPr>
              <a:defRPr/>
            </a:pPr>
            <a:fld id="{D00E94C8-D547-4956-84CF-186EDDC42EF3}" type="slidenum">
              <a:rPr lang="es-ES"/>
              <a:pPr>
                <a:defRPr/>
              </a:pPr>
              <a:t>‹Nº›</a:t>
            </a:fld>
            <a:endParaRPr lang="es-ES" dirty="0"/>
          </a:p>
        </p:txBody>
      </p:sp>
      <p:pic>
        <p:nvPicPr>
          <p:cNvPr id="33" name="32 Imagen" descr="BANNER-SUPERIOS-recor-2.png"/>
          <p:cNvPicPr>
            <a:picLocks noChangeAspect="1"/>
          </p:cNvPicPr>
          <p:nvPr/>
        </p:nvPicPr>
        <p:blipFill>
          <a:blip r:embed="rId14" cstate="print">
            <a:lum bright="-10000"/>
          </a:blip>
          <a:stretch>
            <a:fillRect/>
          </a:stretch>
        </p:blipFill>
        <p:spPr>
          <a:xfrm>
            <a:off x="0" y="0"/>
            <a:ext cx="9144000" cy="1258888"/>
          </a:xfrm>
          <a:prstGeom prst="rect">
            <a:avLst/>
          </a:prstGeom>
          <a:noFill/>
          <a:ln>
            <a:noFill/>
          </a:ln>
          <a:effectLst>
            <a:outerShdw blurRad="50800" dist="38100" dir="5400000" algn="t" rotWithShape="0">
              <a:prstClr val="black">
                <a:alpha val="40000"/>
              </a:prstClr>
            </a:outerShdw>
          </a:effectLst>
        </p:spPr>
      </p:pic>
      <p:grpSp>
        <p:nvGrpSpPr>
          <p:cNvPr id="2" name="33 Grupo"/>
          <p:cNvGrpSpPr/>
          <p:nvPr/>
        </p:nvGrpSpPr>
        <p:grpSpPr>
          <a:xfrm>
            <a:off x="129794" y="615548"/>
            <a:ext cx="8892000" cy="5577500"/>
            <a:chOff x="155352" y="615548"/>
            <a:chExt cx="8825261" cy="5577500"/>
          </a:xfrm>
          <a:effectLst>
            <a:outerShdw blurRad="50800" dist="38100" dir="2640000" algn="tr" rotWithShape="0">
              <a:prstClr val="black">
                <a:alpha val="40000"/>
              </a:prstClr>
            </a:outerShdw>
          </a:effectLst>
        </p:grpSpPr>
        <p:sp>
          <p:nvSpPr>
            <p:cNvPr id="26" name="25 Rectángulo"/>
            <p:cNvSpPr/>
            <p:nvPr/>
          </p:nvSpPr>
          <p:spPr>
            <a:xfrm>
              <a:off x="155352" y="1335264"/>
              <a:ext cx="8825261" cy="48577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8" name="27 Rectángulo redondeado"/>
            <p:cNvSpPr/>
            <p:nvPr/>
          </p:nvSpPr>
          <p:spPr>
            <a:xfrm>
              <a:off x="155490" y="615548"/>
              <a:ext cx="5688000" cy="1214446"/>
            </a:xfrm>
            <a:prstGeom prst="roundRect">
              <a:avLst>
                <a:gd name="adj" fmla="val 1509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grpSp>
        <p:nvGrpSpPr>
          <p:cNvPr id="5131" name="14 Grupo"/>
          <p:cNvGrpSpPr>
            <a:grpSpLocks/>
          </p:cNvGrpSpPr>
          <p:nvPr/>
        </p:nvGrpSpPr>
        <p:grpSpPr bwMode="auto">
          <a:xfrm>
            <a:off x="209550" y="687388"/>
            <a:ext cx="8724900" cy="5435600"/>
            <a:chOff x="206082" y="686986"/>
            <a:chExt cx="8723979" cy="5435716"/>
          </a:xfrm>
        </p:grpSpPr>
        <p:sp>
          <p:nvSpPr>
            <p:cNvPr id="16" name="15 Rectángulo redondeado"/>
            <p:cNvSpPr/>
            <p:nvPr userDrawn="1"/>
          </p:nvSpPr>
          <p:spPr>
            <a:xfrm>
              <a:off x="214019" y="1406138"/>
              <a:ext cx="8716042" cy="4716564"/>
            </a:xfrm>
            <a:prstGeom prst="roundRect">
              <a:avLst>
                <a:gd name="adj"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7" name="16 Rectángulo redondeado"/>
            <p:cNvSpPr/>
            <p:nvPr userDrawn="1"/>
          </p:nvSpPr>
          <p:spPr>
            <a:xfrm>
              <a:off x="206082" y="686986"/>
              <a:ext cx="5571537" cy="2214609"/>
            </a:xfrm>
            <a:prstGeom prst="roundRect">
              <a:avLst>
                <a:gd name="adj" fmla="val 6129"/>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pic>
        <p:nvPicPr>
          <p:cNvPr id="29" name="28 Imagen" descr="AFIP-P-NEGRO-TRANSP.png"/>
          <p:cNvPicPr>
            <a:picLocks noChangeAspect="1"/>
          </p:cNvPicPr>
          <p:nvPr/>
        </p:nvPicPr>
        <p:blipFill>
          <a:blip r:embed="rId15" cstate="print"/>
          <a:stretch>
            <a:fillRect/>
          </a:stretch>
        </p:blipFill>
        <p:spPr>
          <a:xfrm>
            <a:off x="7605713" y="6329363"/>
            <a:ext cx="1223962" cy="360362"/>
          </a:xfrm>
          <a:prstGeom prst="rect">
            <a:avLst/>
          </a:prstGeom>
          <a:effectLst>
            <a:outerShdw blurRad="50800" dist="38100" dir="2700000" algn="tl" rotWithShape="0">
              <a:prstClr val="black">
                <a:alpha val="38000"/>
              </a:prstClr>
            </a:outerShdw>
          </a:effec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pull dir="rd"/>
  </p:transition>
  <p:timing>
    <p:tnLst>
      <p:par>
        <p:cTn id="1" dur="indefinite" restart="never" nodeType="tmRoot"/>
      </p:par>
    </p:tnLst>
  </p:timing>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2.xml"/><Relationship Id="rId12" Type="http://schemas.microsoft.com/office/2007/relationships/diagramDrawing" Target="../diagrams/drawing3.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microsoft.com/office/2007/relationships/diagramDrawing" Target="../diagrams/drawing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Data" Target="../diagrams/data3.xml"/><Relationship Id="rId7" Type="http://schemas.openxmlformats.org/officeDocument/2006/relationships/diagramData" Target="../diagrams/data4.xml"/><Relationship Id="rId17" Type="http://schemas.microsoft.com/office/2007/relationships/diagramDrawing" Target="../diagrams/drawing6.xml"/><Relationship Id="rId2" Type="http://schemas.openxmlformats.org/officeDocument/2006/relationships/notesSlide" Target="../notesSlides/notesSlide12.xml"/><Relationship Id="rId16" Type="http://schemas.microsoft.com/office/2007/relationships/diagramDrawing" Target="../diagrams/drawing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15" Type="http://schemas.microsoft.com/office/2007/relationships/diagramDrawing" Target="../diagrams/drawing4.xml"/><Relationship Id="rId10" Type="http://schemas.openxmlformats.org/officeDocument/2006/relationships/diagramColors" Target="../diagrams/colors4.xml"/><Relationship Id="rId4" Type="http://schemas.openxmlformats.org/officeDocument/2006/relationships/diagramLayout" Target="../diagrams/layout3.xml"/><Relationship Id="rId9"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5.xml"/><Relationship Id="rId12" Type="http://schemas.microsoft.com/office/2007/relationships/diagramDrawing" Target="../diagrams/drawing8.xml"/><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microsoft.com/office/2007/relationships/diagramDrawing" Target="../diagrams/drawing7.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6.xml"/><Relationship Id="rId12" Type="http://schemas.microsoft.com/office/2007/relationships/diagramDrawing" Target="../diagrams/drawing10.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microsoft.com/office/2007/relationships/diagramDrawing" Target="../diagrams/drawing9.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8.xml.rels><?xml version="1.0" encoding="UTF-8" standalone="yes"?>
<Relationships xmlns="http://schemas.openxmlformats.org/package/2006/relationships"><Relationship Id="rId7" Type="http://schemas.microsoft.com/office/2007/relationships/diagramDrawing" Target="../diagrams/drawing11.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microsoft.com/office/2007/relationships/diagramDrawing" Target="../diagrams/drawing12.xml"/><Relationship Id="rId3" Type="http://schemas.openxmlformats.org/officeDocument/2006/relationships/chart" Target="../charts/chart1.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7" Type="http://schemas.microsoft.com/office/2007/relationships/diagramDrawing" Target="../diagrams/drawing13.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7" Type="http://schemas.microsoft.com/office/2007/relationships/diagramDrawing" Target="../diagrams/drawing14.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7" Type="http://schemas.microsoft.com/office/2007/relationships/diagramDrawing" Target="../diagrams/drawing15.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7.xml"/><Relationship Id="rId12" Type="http://schemas.microsoft.com/office/2007/relationships/diagramDrawing" Target="../diagrams/drawing17.xm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diagramColors" Target="../diagrams/colors7.xml"/><Relationship Id="rId11" Type="http://schemas.microsoft.com/office/2007/relationships/diagramDrawing" Target="../diagrams/drawing16.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4.xml.rels><?xml version="1.0" encoding="UTF-8" standalone="yes"?>
<Relationships xmlns="http://schemas.openxmlformats.org/package/2006/relationships"><Relationship Id="rId7" Type="http://schemas.microsoft.com/office/2007/relationships/diagramDrawing" Target="../diagrams/drawing18.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7" Type="http://schemas.microsoft.com/office/2007/relationships/diagramDrawing" Target="../diagrams/drawing19.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7" Type="http://schemas.microsoft.com/office/2007/relationships/diagramDrawing" Target="../diagrams/drawing20.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8.xml"/><Relationship Id="rId12" Type="http://schemas.microsoft.com/office/2007/relationships/diagramDrawing" Target="../diagrams/drawing22.xml"/><Relationship Id="rId2" Type="http://schemas.openxmlformats.org/officeDocument/2006/relationships/notesSlide" Target="../notesSlides/notesSlide24.xml"/><Relationship Id="rId1" Type="http://schemas.openxmlformats.org/officeDocument/2006/relationships/slideLayout" Target="../slideLayouts/slideLayout2.xml"/><Relationship Id="rId6" Type="http://schemas.openxmlformats.org/officeDocument/2006/relationships/diagramColors" Target="../diagrams/colors8.xml"/><Relationship Id="rId11" Type="http://schemas.microsoft.com/office/2007/relationships/diagramDrawing" Target="../diagrams/drawing21.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bwMode="auto">
          <a:xfrm>
            <a:off x="0" y="0"/>
            <a:ext cx="9153525" cy="6842125"/>
          </a:xfrm>
          <a:prstGeom prst="rect">
            <a:avLst/>
          </a:prstGeom>
          <a:solidFill>
            <a:schemeClr val="bg1"/>
          </a:solidFill>
          <a:ln>
            <a:noFill/>
          </a:ln>
        </p:spPr>
        <p:style>
          <a:lnRef idx="2">
            <a:schemeClr val="accent1">
              <a:shade val="50000"/>
            </a:schemeClr>
          </a:lnRef>
          <a:fillRef idx="1003">
            <a:schemeClr val="dk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
        <p:nvSpPr>
          <p:cNvPr id="7" name="6 Rectángulo"/>
          <p:cNvSpPr/>
          <p:nvPr/>
        </p:nvSpPr>
        <p:spPr bwMode="auto">
          <a:xfrm>
            <a:off x="117444" y="163490"/>
            <a:ext cx="8883682" cy="6526235"/>
          </a:xfrm>
          <a:prstGeom prst="rect">
            <a:avLst/>
          </a:prstGeom>
          <a:ln>
            <a:noFill/>
          </a:ln>
        </p:spPr>
        <p:style>
          <a:lnRef idx="2">
            <a:schemeClr val="accent1">
              <a:shade val="50000"/>
            </a:schemeClr>
          </a:lnRef>
          <a:fillRef idx="1003">
            <a:schemeClr val="dk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pic>
        <p:nvPicPr>
          <p:cNvPr id="10" name="Picture 20" descr="D:\nuevo modelo 2007\SOLAPAS CUADROS ETC\AFIP tranparente.png"/>
          <p:cNvPicPr>
            <a:picLocks noChangeAspect="1" noChangeArrowheads="1"/>
          </p:cNvPicPr>
          <p:nvPr/>
        </p:nvPicPr>
        <p:blipFill>
          <a:blip r:embed="rId3" cstate="print"/>
          <a:stretch>
            <a:fillRect/>
          </a:stretch>
        </p:blipFill>
        <p:spPr bwMode="auto">
          <a:xfrm>
            <a:off x="2598738" y="922619"/>
            <a:ext cx="3962400" cy="1162050"/>
          </a:xfrm>
          <a:prstGeom prst="rect">
            <a:avLst/>
          </a:prstGeom>
          <a:noFill/>
          <a:effectLst>
            <a:outerShdw blurRad="50800" dist="38100" dir="5400000" algn="t" rotWithShape="0">
              <a:prstClr val="black">
                <a:alpha val="40000"/>
              </a:prstClr>
            </a:outerShdw>
          </a:effectLst>
        </p:spPr>
      </p:pic>
      <p:sp>
        <p:nvSpPr>
          <p:cNvPr id="8" name="7 CuadroTexto"/>
          <p:cNvSpPr txBox="1"/>
          <p:nvPr/>
        </p:nvSpPr>
        <p:spPr>
          <a:xfrm>
            <a:off x="819198" y="2729420"/>
            <a:ext cx="7488832" cy="3108543"/>
          </a:xfrm>
          <a:prstGeom prst="rect">
            <a:avLst/>
          </a:prstGeom>
          <a:noFill/>
        </p:spPr>
        <p:txBody>
          <a:bodyPr wrap="square" rtlCol="0">
            <a:spAutoFit/>
          </a:bodyPr>
          <a:lstStyle/>
          <a:p>
            <a:pPr algn="ctr"/>
            <a:r>
              <a:rPr lang="es-ES" sz="4800" dirty="0" smtClean="0">
                <a:solidFill>
                  <a:schemeClr val="bg1"/>
                </a:solidFill>
              </a:rPr>
              <a:t>CONTROL MASIVO DE RECAUDACIÓN</a:t>
            </a:r>
          </a:p>
          <a:p>
            <a:pPr algn="ctr"/>
            <a:endParaRPr lang="es-ES" sz="3200" b="0" dirty="0" smtClean="0">
              <a:solidFill>
                <a:schemeClr val="bg1"/>
              </a:solidFill>
            </a:endParaRPr>
          </a:p>
          <a:p>
            <a:pPr algn="ctr"/>
            <a:r>
              <a:rPr lang="es-ES" sz="2800" dirty="0" smtClean="0">
                <a:solidFill>
                  <a:schemeClr val="bg1"/>
                </a:solidFill>
              </a:rPr>
              <a:t>Control de Cumplimiento</a:t>
            </a:r>
          </a:p>
          <a:p>
            <a:pPr algn="ctr"/>
            <a:endParaRPr lang="es-ES" sz="800" b="0" dirty="0" smtClean="0">
              <a:solidFill>
                <a:schemeClr val="bg1"/>
              </a:solidFill>
            </a:endParaRPr>
          </a:p>
          <a:p>
            <a:pPr algn="ctr"/>
            <a:r>
              <a:rPr lang="es-ES" sz="2800" dirty="0" smtClean="0">
                <a:solidFill>
                  <a:schemeClr val="bg1"/>
                </a:solidFill>
              </a:rPr>
              <a:t>Planeamiento de Actividades</a:t>
            </a:r>
            <a:endParaRPr lang="es-ES" sz="2400" dirty="0" smtClean="0">
              <a:solidFill>
                <a:schemeClr val="bg1"/>
              </a:solidFill>
            </a:endParaRPr>
          </a:p>
        </p:txBody>
      </p:sp>
    </p:spTree>
  </p:cSld>
  <p:clrMapOvr>
    <a:masterClrMapping/>
  </p:clrMapOvr>
  <p:transition>
    <p:pull dir="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37 Pentágono"/>
          <p:cNvSpPr/>
          <p:nvPr/>
        </p:nvSpPr>
        <p:spPr>
          <a:xfrm>
            <a:off x="5138539" y="2564904"/>
            <a:ext cx="2232248"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37" name="36 Pentágono"/>
          <p:cNvSpPr/>
          <p:nvPr/>
        </p:nvSpPr>
        <p:spPr>
          <a:xfrm>
            <a:off x="3482355" y="2564904"/>
            <a:ext cx="2232248"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36" name="35 Pentágono"/>
          <p:cNvSpPr/>
          <p:nvPr/>
        </p:nvSpPr>
        <p:spPr>
          <a:xfrm>
            <a:off x="1826171" y="2564904"/>
            <a:ext cx="2232248"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Identificación</a:t>
            </a:r>
          </a:p>
          <a:p>
            <a:pPr marL="361950" algn="ctr"/>
            <a:r>
              <a:rPr lang="es-ES" dirty="0" smtClean="0"/>
              <a:t>de </a:t>
            </a:r>
          </a:p>
          <a:p>
            <a:pPr marL="361950" algn="ctr"/>
            <a:r>
              <a:rPr lang="es-ES" dirty="0" smtClean="0"/>
              <a:t>  incumplimientos</a:t>
            </a:r>
            <a:endParaRPr lang="es-AR" dirty="0"/>
          </a:p>
        </p:txBody>
      </p:sp>
      <p:grpSp>
        <p:nvGrpSpPr>
          <p:cNvPr id="2" name="8 Grupo"/>
          <p:cNvGrpSpPr/>
          <p:nvPr/>
        </p:nvGrpSpPr>
        <p:grpSpPr>
          <a:xfrm>
            <a:off x="214282" y="714356"/>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3315"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35" name="34 Pentágono"/>
          <p:cNvSpPr/>
          <p:nvPr/>
        </p:nvSpPr>
        <p:spPr>
          <a:xfrm>
            <a:off x="241995" y="2564904"/>
            <a:ext cx="2160240" cy="1152128"/>
          </a:xfrm>
          <a:prstGeom prst="homePlate">
            <a:avLst/>
          </a:prstGeom>
          <a:solidFill>
            <a:schemeClr val="tx2">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Agenda de vencimientos</a:t>
            </a:r>
            <a:endParaRPr lang="es-AR" dirty="0"/>
          </a:p>
        </p:txBody>
      </p:sp>
      <p:sp>
        <p:nvSpPr>
          <p:cNvPr id="39" name="38 Paralelogramo"/>
          <p:cNvSpPr/>
          <p:nvPr/>
        </p:nvSpPr>
        <p:spPr>
          <a:xfrm flipH="1">
            <a:off x="6794723" y="2564904"/>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0" name="39 Paralelogramo"/>
          <p:cNvSpPr/>
          <p:nvPr/>
        </p:nvSpPr>
        <p:spPr>
          <a:xfrm>
            <a:off x="6794723" y="3140968"/>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41" name="40 CuadroTexto"/>
          <p:cNvSpPr txBox="1"/>
          <p:nvPr/>
        </p:nvSpPr>
        <p:spPr>
          <a:xfrm>
            <a:off x="251520" y="3933056"/>
            <a:ext cx="1656184" cy="1600438"/>
          </a:xfrm>
          <a:prstGeom prst="rect">
            <a:avLst/>
          </a:prstGeom>
          <a:noFill/>
        </p:spPr>
        <p:txBody>
          <a:bodyPr wrap="square" rtlCol="0">
            <a:spAutoFit/>
          </a:bodyPr>
          <a:lstStyle/>
          <a:p>
            <a:pPr marL="85725" indent="-85725"/>
            <a:r>
              <a:rPr lang="es-ES" dirty="0" smtClean="0">
                <a:solidFill>
                  <a:schemeClr val="tx2">
                    <a:lumMod val="75000"/>
                  </a:schemeClr>
                </a:solidFill>
              </a:rPr>
              <a:t>. Por tipo de obligación</a:t>
            </a:r>
          </a:p>
          <a:p>
            <a:pPr marL="85725" indent="-85725"/>
            <a:r>
              <a:rPr lang="es-ES" dirty="0" smtClean="0">
                <a:solidFill>
                  <a:schemeClr val="tx2">
                    <a:lumMod val="75000"/>
                  </a:schemeClr>
                </a:solidFill>
              </a:rPr>
              <a:t>. Por impuesto / concepto</a:t>
            </a:r>
          </a:p>
          <a:p>
            <a:pPr marL="85725" indent="-85725"/>
            <a:r>
              <a:rPr lang="es-ES" dirty="0" smtClean="0">
                <a:solidFill>
                  <a:schemeClr val="tx2">
                    <a:lumMod val="75000"/>
                  </a:schemeClr>
                </a:solidFill>
              </a:rPr>
              <a:t>. Por terminación de la CUIT</a:t>
            </a:r>
          </a:p>
          <a:p>
            <a:endParaRPr lang="es-AR" dirty="0">
              <a:solidFill>
                <a:schemeClr val="tx2">
                  <a:lumMod val="75000"/>
                </a:schemeClr>
              </a:solidFill>
            </a:endParaRPr>
          </a:p>
        </p:txBody>
      </p:sp>
      <p:sp>
        <p:nvSpPr>
          <p:cNvPr id="42" name="41 CuadroTexto"/>
          <p:cNvSpPr txBox="1"/>
          <p:nvPr/>
        </p:nvSpPr>
        <p:spPr>
          <a:xfrm>
            <a:off x="1907704" y="3933056"/>
            <a:ext cx="1656184" cy="954107"/>
          </a:xfrm>
          <a:prstGeom prst="rect">
            <a:avLst/>
          </a:prstGeom>
          <a:noFill/>
        </p:spPr>
        <p:txBody>
          <a:bodyPr wrap="square" rtlCol="0">
            <a:spAutoFit/>
          </a:bodyPr>
          <a:lstStyle/>
          <a:p>
            <a:pPr marL="85725" indent="-85725"/>
            <a:r>
              <a:rPr lang="es-ES" dirty="0" smtClean="0">
                <a:solidFill>
                  <a:schemeClr val="tx2">
                    <a:lumMod val="75000"/>
                  </a:schemeClr>
                </a:solidFill>
              </a:rPr>
              <a:t>. Registración en SCT</a:t>
            </a:r>
          </a:p>
          <a:p>
            <a:pPr marL="85725" indent="-85725"/>
            <a:r>
              <a:rPr lang="es-ES" dirty="0" smtClean="0">
                <a:solidFill>
                  <a:schemeClr val="tx2">
                    <a:lumMod val="75000"/>
                  </a:schemeClr>
                </a:solidFill>
              </a:rPr>
              <a:t>. Generación de fichas de gestión</a:t>
            </a:r>
          </a:p>
        </p:txBody>
      </p:sp>
      <p:sp>
        <p:nvSpPr>
          <p:cNvPr id="43" name="42 CuadroTexto"/>
          <p:cNvSpPr txBox="1"/>
          <p:nvPr/>
        </p:nvSpPr>
        <p:spPr>
          <a:xfrm>
            <a:off x="3491880" y="3933056"/>
            <a:ext cx="1728192" cy="2031325"/>
          </a:xfrm>
          <a:prstGeom prst="rect">
            <a:avLst/>
          </a:prstGeom>
          <a:noFill/>
        </p:spPr>
        <p:txBody>
          <a:bodyPr wrap="square" rtlCol="0">
            <a:spAutoFit/>
          </a:bodyPr>
          <a:lstStyle/>
          <a:p>
            <a:pPr marL="85725" indent="-85725"/>
            <a:r>
              <a:rPr lang="es-ES" dirty="0" smtClean="0">
                <a:solidFill>
                  <a:schemeClr val="tx2">
                    <a:lumMod val="75000"/>
                  </a:schemeClr>
                </a:solidFill>
              </a:rPr>
              <a:t>. Generación de universos</a:t>
            </a:r>
          </a:p>
          <a:p>
            <a:pPr marL="85725" indent="-85725"/>
            <a:r>
              <a:rPr lang="es-ES" dirty="0" smtClean="0">
                <a:solidFill>
                  <a:schemeClr val="tx2">
                    <a:lumMod val="75000"/>
                  </a:schemeClr>
                </a:solidFill>
              </a:rPr>
              <a:t>. Depuración de obligaciones</a:t>
            </a:r>
          </a:p>
          <a:p>
            <a:pPr marL="85725" indent="-85725"/>
            <a:r>
              <a:rPr lang="es-ES" dirty="0" smtClean="0">
                <a:solidFill>
                  <a:schemeClr val="tx2">
                    <a:lumMod val="75000"/>
                  </a:schemeClr>
                </a:solidFill>
              </a:rPr>
              <a:t>. Elaboración de plantilla </a:t>
            </a:r>
          </a:p>
          <a:p>
            <a:pPr marL="85725" indent="-85725"/>
            <a:r>
              <a:rPr lang="es-ES" dirty="0" smtClean="0">
                <a:solidFill>
                  <a:schemeClr val="tx2">
                    <a:lumMod val="75000"/>
                  </a:schemeClr>
                </a:solidFill>
              </a:rPr>
              <a:t>. Registración en SCT</a:t>
            </a:r>
          </a:p>
          <a:p>
            <a:pPr marL="85725" indent="-85725"/>
            <a:r>
              <a:rPr lang="es-ES" dirty="0">
                <a:solidFill>
                  <a:schemeClr val="tx2">
                    <a:lumMod val="75000"/>
                  </a:schemeClr>
                </a:solidFill>
              </a:rPr>
              <a:t>.</a:t>
            </a:r>
            <a:r>
              <a:rPr lang="es-ES" dirty="0" smtClean="0">
                <a:solidFill>
                  <a:schemeClr val="tx2">
                    <a:lumMod val="75000"/>
                  </a:schemeClr>
                </a:solidFill>
              </a:rPr>
              <a:t> Comunicación a las áreas operativas</a:t>
            </a:r>
          </a:p>
        </p:txBody>
      </p:sp>
      <p:sp>
        <p:nvSpPr>
          <p:cNvPr id="44" name="43 CuadroTexto"/>
          <p:cNvSpPr txBox="1"/>
          <p:nvPr/>
        </p:nvSpPr>
        <p:spPr>
          <a:xfrm>
            <a:off x="5220072" y="3933056"/>
            <a:ext cx="1728192" cy="1600438"/>
          </a:xfrm>
          <a:prstGeom prst="rect">
            <a:avLst/>
          </a:prstGeom>
          <a:noFill/>
        </p:spPr>
        <p:txBody>
          <a:bodyPr wrap="square" rtlCol="0">
            <a:spAutoFit/>
          </a:bodyPr>
          <a:lstStyle/>
          <a:p>
            <a:pPr marL="85725" indent="-85725"/>
            <a:r>
              <a:rPr lang="es-ES" dirty="0" smtClean="0">
                <a:solidFill>
                  <a:schemeClr val="tx2">
                    <a:lumMod val="75000"/>
                  </a:schemeClr>
                </a:solidFill>
              </a:rPr>
              <a:t>. Remisión al correo</a:t>
            </a:r>
          </a:p>
          <a:p>
            <a:pPr marL="85725" indent="-85725"/>
            <a:r>
              <a:rPr lang="es-ES" dirty="0" smtClean="0">
                <a:solidFill>
                  <a:schemeClr val="tx2">
                    <a:lumMod val="75000"/>
                  </a:schemeClr>
                </a:solidFill>
              </a:rPr>
              <a:t>. Distribución y notificación por el Correo Argentino</a:t>
            </a:r>
          </a:p>
          <a:p>
            <a:pPr marL="85725" indent="-85725"/>
            <a:r>
              <a:rPr lang="es-ES" dirty="0" smtClean="0">
                <a:solidFill>
                  <a:schemeClr val="tx2">
                    <a:lumMod val="75000"/>
                  </a:schemeClr>
                </a:solidFill>
              </a:rPr>
              <a:t>. Recepción de novedades</a:t>
            </a:r>
          </a:p>
          <a:p>
            <a:pPr marL="85725" indent="-85725"/>
            <a:r>
              <a:rPr lang="es-ES" dirty="0" smtClean="0">
                <a:solidFill>
                  <a:schemeClr val="tx2">
                    <a:lumMod val="75000"/>
                  </a:schemeClr>
                </a:solidFill>
              </a:rPr>
              <a:t>. Registración en SCT</a:t>
            </a:r>
          </a:p>
        </p:txBody>
      </p:sp>
      <p:sp>
        <p:nvSpPr>
          <p:cNvPr id="45" name="44 CuadroTexto"/>
          <p:cNvSpPr txBox="1"/>
          <p:nvPr/>
        </p:nvSpPr>
        <p:spPr>
          <a:xfrm>
            <a:off x="7020272" y="3933056"/>
            <a:ext cx="1944216" cy="1600438"/>
          </a:xfrm>
          <a:prstGeom prst="rect">
            <a:avLst/>
          </a:prstGeom>
          <a:noFill/>
        </p:spPr>
        <p:txBody>
          <a:bodyPr wrap="square" rtlCol="0">
            <a:spAutoFit/>
          </a:bodyPr>
          <a:lstStyle/>
          <a:p>
            <a:pPr marL="85725" indent="-85725"/>
            <a:r>
              <a:rPr lang="es-ES" dirty="0" smtClean="0">
                <a:solidFill>
                  <a:schemeClr val="tx2">
                    <a:lumMod val="75000"/>
                  </a:schemeClr>
                </a:solidFill>
              </a:rPr>
              <a:t>. Ídem Gestión de Intimaciones y Notificaciones, con:</a:t>
            </a:r>
          </a:p>
          <a:p>
            <a:pPr marL="266700" indent="-171450">
              <a:buSzPct val="85000"/>
              <a:buFont typeface="Courier New" pitchFamily="49" charset="0"/>
              <a:buChar char="o"/>
            </a:pPr>
            <a:r>
              <a:rPr lang="es-ES" dirty="0" smtClean="0">
                <a:solidFill>
                  <a:schemeClr val="tx2">
                    <a:lumMod val="75000"/>
                  </a:schemeClr>
                </a:solidFill>
              </a:rPr>
              <a:t>Plantilla específica</a:t>
            </a:r>
          </a:p>
          <a:p>
            <a:pPr marL="266700" indent="-171450">
              <a:buSzPct val="85000"/>
              <a:buFont typeface="Courier New" pitchFamily="49" charset="0"/>
              <a:buChar char="o"/>
            </a:pPr>
            <a:r>
              <a:rPr lang="es-ES" dirty="0" smtClean="0">
                <a:solidFill>
                  <a:schemeClr val="tx2">
                    <a:lumMod val="75000"/>
                  </a:schemeClr>
                </a:solidFill>
              </a:rPr>
              <a:t>Validación BD por áreas operativas</a:t>
            </a:r>
          </a:p>
          <a:p>
            <a:pPr marL="180975" indent="-85725">
              <a:buFont typeface="Arial" charset="0"/>
              <a:buChar char="•"/>
            </a:pPr>
            <a:endParaRPr lang="es-ES" dirty="0" smtClean="0">
              <a:solidFill>
                <a:schemeClr val="tx2">
                  <a:lumMod val="75000"/>
                </a:schemeClr>
              </a:solidFill>
            </a:endParaRPr>
          </a:p>
        </p:txBody>
      </p:sp>
      <p:sp>
        <p:nvSpPr>
          <p:cNvPr id="46" name="45 Elipse"/>
          <p:cNvSpPr/>
          <p:nvPr/>
        </p:nvSpPr>
        <p:spPr>
          <a:xfrm>
            <a:off x="395536" y="1556792"/>
            <a:ext cx="431800" cy="423863"/>
          </a:xfrm>
          <a:prstGeom prst="ellipse">
            <a:avLst/>
          </a:prstGeom>
          <a:solidFill>
            <a:schemeClr val="accent2">
              <a:lumMod val="75000"/>
            </a:schemeClr>
          </a:solidFill>
        </p:spPr>
        <p:style>
          <a:lnRef idx="3">
            <a:schemeClr val="lt1"/>
          </a:lnRef>
          <a:fillRef idx="1">
            <a:schemeClr val="accent1"/>
          </a:fillRef>
          <a:effectRef idx="1">
            <a:schemeClr val="accent1"/>
          </a:effectRef>
          <a:fontRef idx="minor">
            <a:schemeClr val="lt1"/>
          </a:fontRef>
        </p:style>
        <p:txBody>
          <a:bodyPr anchor="ctr"/>
          <a:lstStyle/>
          <a:p>
            <a:pPr algn="ctr">
              <a:defRPr/>
            </a:pPr>
            <a:endParaRPr lang="es-AR"/>
          </a:p>
        </p:txBody>
      </p:sp>
      <p:sp>
        <p:nvSpPr>
          <p:cNvPr id="47" name="Rectangle 17"/>
          <p:cNvSpPr>
            <a:spLocks noChangeArrowheads="1"/>
          </p:cNvSpPr>
          <p:nvPr/>
        </p:nvSpPr>
        <p:spPr bwMode="auto">
          <a:xfrm>
            <a:off x="971600" y="1628800"/>
            <a:ext cx="3600000" cy="360995"/>
          </a:xfrm>
          <a:prstGeom prst="roundRect">
            <a:avLst/>
          </a:prstGeom>
          <a:solidFill>
            <a:schemeClr val="accent2">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Acciones</a:t>
            </a:r>
            <a:endParaRPr lang="es-ES" sz="2000" b="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wipe(left)">
                                      <p:cBhvr>
                                        <p:cTn id="7" dur="500"/>
                                        <p:tgtEl>
                                          <p:spTgt spid="35"/>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1"/>
                                        </p:tgtEl>
                                        <p:attrNameLst>
                                          <p:attrName>style.visibility</p:attrName>
                                        </p:attrNameLst>
                                      </p:cBhvr>
                                      <p:to>
                                        <p:strVal val="visible"/>
                                      </p:to>
                                    </p:set>
                                    <p:animEffect transition="in" filter="wipe(up)">
                                      <p:cBhvr>
                                        <p:cTn id="11" dur="500"/>
                                        <p:tgtEl>
                                          <p:spTgt spid="41"/>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36"/>
                                        </p:tgtEl>
                                        <p:attrNameLst>
                                          <p:attrName>style.visibility</p:attrName>
                                        </p:attrNameLst>
                                      </p:cBhvr>
                                      <p:to>
                                        <p:strVal val="visible"/>
                                      </p:to>
                                    </p:set>
                                    <p:animEffect transition="in" filter="wipe(left)">
                                      <p:cBhvr>
                                        <p:cTn id="16" dur="500"/>
                                        <p:tgtEl>
                                          <p:spTgt spid="36"/>
                                        </p:tgtEl>
                                      </p:cBhvr>
                                    </p:animEffect>
                                  </p:childTnLst>
                                </p:cTn>
                              </p:par>
                            </p:childTnLst>
                          </p:cTn>
                        </p:par>
                        <p:par>
                          <p:cTn id="17" fill="hold">
                            <p:stCondLst>
                              <p:cond delay="500"/>
                            </p:stCondLst>
                            <p:childTnLst>
                              <p:par>
                                <p:cTn id="18" presetID="22" presetClass="entr" presetSubtype="1" fill="hold" grpId="0" nodeType="afterEffect">
                                  <p:stCondLst>
                                    <p:cond delay="0"/>
                                  </p:stCondLst>
                                  <p:childTnLst>
                                    <p:set>
                                      <p:cBhvr>
                                        <p:cTn id="19" dur="1" fill="hold">
                                          <p:stCondLst>
                                            <p:cond delay="0"/>
                                          </p:stCondLst>
                                        </p:cTn>
                                        <p:tgtEl>
                                          <p:spTgt spid="42"/>
                                        </p:tgtEl>
                                        <p:attrNameLst>
                                          <p:attrName>style.visibility</p:attrName>
                                        </p:attrNameLst>
                                      </p:cBhvr>
                                      <p:to>
                                        <p:strVal val="visible"/>
                                      </p:to>
                                    </p:set>
                                    <p:animEffect transition="in" filter="wipe(up)">
                                      <p:cBhvr>
                                        <p:cTn id="20" dur="500"/>
                                        <p:tgtEl>
                                          <p:spTgt spid="42"/>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animEffect transition="in" filter="wipe(up)">
                                      <p:cBhvr>
                                        <p:cTn id="25" dur="500"/>
                                        <p:tgtEl>
                                          <p:spTgt spid="37"/>
                                        </p:tgtEl>
                                      </p:cBhvr>
                                    </p:animEffect>
                                  </p:childTnLst>
                                </p:cTn>
                              </p:par>
                            </p:childTnLst>
                          </p:cTn>
                        </p:par>
                        <p:par>
                          <p:cTn id="26" fill="hold">
                            <p:stCondLst>
                              <p:cond delay="500"/>
                            </p:stCondLst>
                            <p:childTnLst>
                              <p:par>
                                <p:cTn id="27" presetID="22" presetClass="entr" presetSubtype="1" fill="hold" grpId="0" nodeType="afterEffect">
                                  <p:stCondLst>
                                    <p:cond delay="0"/>
                                  </p:stCondLst>
                                  <p:childTnLst>
                                    <p:set>
                                      <p:cBhvr>
                                        <p:cTn id="28" dur="1" fill="hold">
                                          <p:stCondLst>
                                            <p:cond delay="0"/>
                                          </p:stCondLst>
                                        </p:cTn>
                                        <p:tgtEl>
                                          <p:spTgt spid="43"/>
                                        </p:tgtEl>
                                        <p:attrNameLst>
                                          <p:attrName>style.visibility</p:attrName>
                                        </p:attrNameLst>
                                      </p:cBhvr>
                                      <p:to>
                                        <p:strVal val="visible"/>
                                      </p:to>
                                    </p:set>
                                    <p:animEffect transition="in" filter="wipe(up)">
                                      <p:cBhvr>
                                        <p:cTn id="29" dur="500"/>
                                        <p:tgtEl>
                                          <p:spTgt spid="43"/>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38"/>
                                        </p:tgtEl>
                                        <p:attrNameLst>
                                          <p:attrName>style.visibility</p:attrName>
                                        </p:attrNameLst>
                                      </p:cBhvr>
                                      <p:to>
                                        <p:strVal val="visible"/>
                                      </p:to>
                                    </p:set>
                                    <p:animEffect transition="in" filter="wipe(left)">
                                      <p:cBhvr>
                                        <p:cTn id="34" dur="500"/>
                                        <p:tgtEl>
                                          <p:spTgt spid="38"/>
                                        </p:tgtEl>
                                      </p:cBhvr>
                                    </p:animEffect>
                                  </p:childTnLst>
                                </p:cTn>
                              </p:par>
                            </p:childTnLst>
                          </p:cTn>
                        </p:par>
                        <p:par>
                          <p:cTn id="35" fill="hold">
                            <p:stCondLst>
                              <p:cond delay="500"/>
                            </p:stCondLst>
                            <p:childTnLst>
                              <p:par>
                                <p:cTn id="36" presetID="22" presetClass="entr" presetSubtype="1" fill="hold" grpId="0" nodeType="afterEffect">
                                  <p:stCondLst>
                                    <p:cond delay="0"/>
                                  </p:stCondLst>
                                  <p:childTnLst>
                                    <p:set>
                                      <p:cBhvr>
                                        <p:cTn id="37" dur="1" fill="hold">
                                          <p:stCondLst>
                                            <p:cond delay="0"/>
                                          </p:stCondLst>
                                        </p:cTn>
                                        <p:tgtEl>
                                          <p:spTgt spid="44"/>
                                        </p:tgtEl>
                                        <p:attrNameLst>
                                          <p:attrName>style.visibility</p:attrName>
                                        </p:attrNameLst>
                                      </p:cBhvr>
                                      <p:to>
                                        <p:strVal val="visible"/>
                                      </p:to>
                                    </p:set>
                                    <p:animEffect transition="in" filter="wipe(up)">
                                      <p:cBhvr>
                                        <p:cTn id="38" dur="500"/>
                                        <p:tgtEl>
                                          <p:spTgt spid="44"/>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8" fill="hold" grpId="0" nodeType="clickEffect">
                                  <p:stCondLst>
                                    <p:cond delay="0"/>
                                  </p:stCondLst>
                                  <p:childTnLst>
                                    <p:set>
                                      <p:cBhvr>
                                        <p:cTn id="42" dur="1" fill="hold">
                                          <p:stCondLst>
                                            <p:cond delay="0"/>
                                          </p:stCondLst>
                                        </p:cTn>
                                        <p:tgtEl>
                                          <p:spTgt spid="39"/>
                                        </p:tgtEl>
                                        <p:attrNameLst>
                                          <p:attrName>style.visibility</p:attrName>
                                        </p:attrNameLst>
                                      </p:cBhvr>
                                      <p:to>
                                        <p:strVal val="visible"/>
                                      </p:to>
                                    </p:set>
                                    <p:animEffect transition="in" filter="wipe(left)">
                                      <p:cBhvr>
                                        <p:cTn id="43" dur="500"/>
                                        <p:tgtEl>
                                          <p:spTgt spid="39"/>
                                        </p:tgtEl>
                                      </p:cBhvr>
                                    </p:animEffect>
                                  </p:childTnLst>
                                </p:cTn>
                              </p:par>
                            </p:childTnLst>
                          </p:cTn>
                        </p:par>
                        <p:par>
                          <p:cTn id="44" fill="hold">
                            <p:stCondLst>
                              <p:cond delay="500"/>
                            </p:stCondLst>
                            <p:childTnLst>
                              <p:par>
                                <p:cTn id="45" presetID="22" presetClass="entr" presetSubtype="8" fill="hold" grpId="0" nodeType="afterEffect">
                                  <p:stCondLst>
                                    <p:cond delay="0"/>
                                  </p:stCondLst>
                                  <p:childTnLst>
                                    <p:set>
                                      <p:cBhvr>
                                        <p:cTn id="46" dur="1" fill="hold">
                                          <p:stCondLst>
                                            <p:cond delay="0"/>
                                          </p:stCondLst>
                                        </p:cTn>
                                        <p:tgtEl>
                                          <p:spTgt spid="40"/>
                                        </p:tgtEl>
                                        <p:attrNameLst>
                                          <p:attrName>style.visibility</p:attrName>
                                        </p:attrNameLst>
                                      </p:cBhvr>
                                      <p:to>
                                        <p:strVal val="visible"/>
                                      </p:to>
                                    </p:set>
                                    <p:animEffect transition="in" filter="wipe(left)">
                                      <p:cBhvr>
                                        <p:cTn id="47" dur="500"/>
                                        <p:tgtEl>
                                          <p:spTgt spid="40"/>
                                        </p:tgtEl>
                                      </p:cBhvr>
                                    </p:animEffect>
                                  </p:childTnLst>
                                </p:cTn>
                              </p:par>
                            </p:childTnLst>
                          </p:cTn>
                        </p:par>
                        <p:par>
                          <p:cTn id="48" fill="hold">
                            <p:stCondLst>
                              <p:cond delay="1000"/>
                            </p:stCondLst>
                            <p:childTnLst>
                              <p:par>
                                <p:cTn id="49" presetID="22" presetClass="entr" presetSubtype="1" fill="hold" grpId="0" nodeType="afterEffect">
                                  <p:stCondLst>
                                    <p:cond delay="0"/>
                                  </p:stCondLst>
                                  <p:childTnLst>
                                    <p:set>
                                      <p:cBhvr>
                                        <p:cTn id="50" dur="1" fill="hold">
                                          <p:stCondLst>
                                            <p:cond delay="0"/>
                                          </p:stCondLst>
                                        </p:cTn>
                                        <p:tgtEl>
                                          <p:spTgt spid="45"/>
                                        </p:tgtEl>
                                        <p:attrNameLst>
                                          <p:attrName>style.visibility</p:attrName>
                                        </p:attrNameLst>
                                      </p:cBhvr>
                                      <p:to>
                                        <p:strVal val="visible"/>
                                      </p:to>
                                    </p:set>
                                    <p:animEffect transition="in" filter="wipe(up)">
                                      <p:cBhvr>
                                        <p:cTn id="51" dur="500"/>
                                        <p:tgtEl>
                                          <p:spTgt spid="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animBg="1"/>
      <p:bldP spid="37" grpId="0" animBg="1"/>
      <p:bldP spid="36" grpId="0" animBg="1"/>
      <p:bldP spid="35" grpId="0" animBg="1"/>
      <p:bldP spid="39" grpId="0" animBg="1"/>
      <p:bldP spid="40" grpId="0" animBg="1"/>
      <p:bldP spid="41" grpId="0"/>
      <p:bldP spid="42" grpId="0"/>
      <p:bldP spid="43" grpId="0"/>
      <p:bldP spid="44" grpId="0"/>
      <p:bldP spid="4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7171"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6" name="5 Rectángulo"/>
          <p:cNvSpPr/>
          <p:nvPr/>
        </p:nvSpPr>
        <p:spPr>
          <a:xfrm>
            <a:off x="339725" y="1547813"/>
            <a:ext cx="8447088" cy="428625"/>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smtClean="0"/>
              <a:t>Pilares</a:t>
            </a:r>
            <a:endParaRPr lang="es-AR" sz="2400" dirty="0"/>
          </a:p>
        </p:txBody>
      </p:sp>
      <p:sp>
        <p:nvSpPr>
          <p:cNvPr id="13" name="12 Forma libre"/>
          <p:cNvSpPr/>
          <p:nvPr/>
        </p:nvSpPr>
        <p:spPr>
          <a:xfrm rot="21600000">
            <a:off x="1835695" y="2348880"/>
            <a:ext cx="2700301"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0" y="2700300"/>
                </a:moveTo>
                <a:lnTo>
                  <a:pt x="0" y="450059"/>
                </a:lnTo>
                <a:cubicBezTo>
                  <a:pt x="0" y="330696"/>
                  <a:pt x="18621" y="216222"/>
                  <a:pt x="51767" y="131820"/>
                </a:cubicBezTo>
                <a:cubicBezTo>
                  <a:pt x="84913" y="47418"/>
                  <a:pt x="129869" y="0"/>
                  <a:pt x="176743" y="2"/>
                </a:cubicBezTo>
                <a:cubicBezTo>
                  <a:pt x="681892" y="2"/>
                  <a:pt x="1187040" y="0"/>
                  <a:pt x="1692188" y="0"/>
                </a:cubicBezTo>
                <a:lnTo>
                  <a:pt x="1692188" y="2700300"/>
                </a:lnTo>
                <a:lnTo>
                  <a:pt x="0" y="2700300"/>
                </a:lnTo>
                <a:close/>
              </a:path>
            </a:pathLst>
          </a:custGeom>
          <a:solidFill>
            <a:schemeClr val="accent3">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1"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Sistema de control</a:t>
            </a:r>
            <a:endParaRPr lang="es-ES" sz="2600" b="1" kern="1200" dirty="0"/>
          </a:p>
        </p:txBody>
      </p:sp>
      <p:sp>
        <p:nvSpPr>
          <p:cNvPr id="14" name="13 Forma libre"/>
          <p:cNvSpPr/>
          <p:nvPr/>
        </p:nvSpPr>
        <p:spPr>
          <a:xfrm>
            <a:off x="4535996" y="2348880"/>
            <a:ext cx="2700300" cy="1692188"/>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0" y="0"/>
                </a:moveTo>
                <a:lnTo>
                  <a:pt x="2418263" y="0"/>
                </a:lnTo>
                <a:cubicBezTo>
                  <a:pt x="2493064" y="0"/>
                  <a:pt x="2564801" y="29715"/>
                  <a:pt x="2617693" y="82607"/>
                </a:cubicBezTo>
                <a:cubicBezTo>
                  <a:pt x="2670585" y="135499"/>
                  <a:pt x="2700300" y="207237"/>
                  <a:pt x="2700299" y="282037"/>
                </a:cubicBezTo>
                <a:cubicBezTo>
                  <a:pt x="2700299" y="752087"/>
                  <a:pt x="2700300" y="1222138"/>
                  <a:pt x="2700300" y="1692188"/>
                </a:cubicBezTo>
                <a:lnTo>
                  <a:pt x="0" y="1692188"/>
                </a:lnTo>
                <a:lnTo>
                  <a:pt x="0" y="0"/>
                </a:lnTo>
                <a:close/>
              </a:path>
            </a:pathLst>
          </a:custGeom>
          <a:solidFill>
            <a:schemeClr val="accent5">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2"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Segmentación</a:t>
            </a:r>
            <a:endParaRPr lang="es-ES" sz="2600" b="1" kern="1200" dirty="0"/>
          </a:p>
        </p:txBody>
      </p:sp>
      <p:sp>
        <p:nvSpPr>
          <p:cNvPr id="15" name="14 Forma libre"/>
          <p:cNvSpPr/>
          <p:nvPr/>
        </p:nvSpPr>
        <p:spPr>
          <a:xfrm rot="21600000">
            <a:off x="1835696" y="4041067"/>
            <a:ext cx="2700301" cy="1692189"/>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2700300" y="1692188"/>
                </a:moveTo>
                <a:lnTo>
                  <a:pt x="282037" y="1692188"/>
                </a:lnTo>
                <a:cubicBezTo>
                  <a:pt x="207236" y="1692188"/>
                  <a:pt x="135499" y="1662473"/>
                  <a:pt x="82607" y="1609581"/>
                </a:cubicBezTo>
                <a:cubicBezTo>
                  <a:pt x="29715" y="1556689"/>
                  <a:pt x="0" y="1484951"/>
                  <a:pt x="1" y="1410151"/>
                </a:cubicBezTo>
                <a:cubicBezTo>
                  <a:pt x="1" y="940101"/>
                  <a:pt x="0" y="470050"/>
                  <a:pt x="0" y="0"/>
                </a:cubicBezTo>
                <a:lnTo>
                  <a:pt x="2700300" y="0"/>
                </a:lnTo>
                <a:lnTo>
                  <a:pt x="2700300" y="1692188"/>
                </a:lnTo>
                <a:close/>
              </a:path>
            </a:pathLst>
          </a:custGeom>
          <a:solidFill>
            <a:schemeClr val="accent2">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1" tIns="607960" rIns="184913" bIns="184912" numCol="1" spcCol="1270" anchor="ctr" anchorCtr="0">
            <a:noAutofit/>
          </a:bodyPr>
          <a:lstStyle/>
          <a:p>
            <a:pPr lvl="0" algn="ctr" defTabSz="1155700">
              <a:lnSpc>
                <a:spcPct val="90000"/>
              </a:lnSpc>
              <a:spcBef>
                <a:spcPct val="0"/>
              </a:spcBef>
              <a:spcAft>
                <a:spcPct val="35000"/>
              </a:spcAft>
            </a:pPr>
            <a:r>
              <a:rPr lang="es-ES" sz="2600" b="1" kern="1200" dirty="0" smtClean="0"/>
              <a:t>Acciones</a:t>
            </a:r>
            <a:endParaRPr lang="es-ES" sz="2600" b="1" kern="1200" dirty="0"/>
          </a:p>
        </p:txBody>
      </p:sp>
      <p:sp>
        <p:nvSpPr>
          <p:cNvPr id="16" name="15 Forma libre"/>
          <p:cNvSpPr/>
          <p:nvPr/>
        </p:nvSpPr>
        <p:spPr>
          <a:xfrm>
            <a:off x="4535996" y="4041067"/>
            <a:ext cx="2700300"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1692188" y="1"/>
                </a:moveTo>
                <a:lnTo>
                  <a:pt x="1692188" y="2250240"/>
                </a:lnTo>
                <a:cubicBezTo>
                  <a:pt x="1692188" y="2369604"/>
                  <a:pt x="1673567" y="2484078"/>
                  <a:pt x="1640421" y="2568480"/>
                </a:cubicBezTo>
                <a:cubicBezTo>
                  <a:pt x="1607275" y="2652882"/>
                  <a:pt x="1562319" y="2700299"/>
                  <a:pt x="1515445" y="2700298"/>
                </a:cubicBezTo>
                <a:cubicBezTo>
                  <a:pt x="1010296" y="2700298"/>
                  <a:pt x="505148" y="2700299"/>
                  <a:pt x="0" y="2700299"/>
                </a:cubicBezTo>
                <a:lnTo>
                  <a:pt x="0" y="1"/>
                </a:lnTo>
                <a:lnTo>
                  <a:pt x="1692188" y="1"/>
                </a:lnTo>
                <a:close/>
              </a:path>
            </a:pathLst>
          </a:custGeom>
          <a:solidFill>
            <a:schemeClr val="accent6">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607959" rIns="184912" bIns="184912" numCol="1" spcCol="1270" anchor="ctr" anchorCtr="0">
            <a:noAutofit/>
          </a:bodyPr>
          <a:lstStyle/>
          <a:p>
            <a:pPr algn="ctr" defTabSz="1155700">
              <a:lnSpc>
                <a:spcPct val="90000"/>
              </a:lnSpc>
              <a:spcAft>
                <a:spcPct val="35000"/>
              </a:spcAft>
            </a:pPr>
            <a:r>
              <a:rPr lang="es-ES" sz="2600" dirty="0" smtClean="0"/>
              <a:t>Tipología de incumplimientos</a:t>
            </a:r>
          </a:p>
        </p:txBody>
      </p:sp>
      <p:sp>
        <p:nvSpPr>
          <p:cNvPr id="17" name="16 Forma libre"/>
          <p:cNvSpPr/>
          <p:nvPr/>
        </p:nvSpPr>
        <p:spPr>
          <a:xfrm>
            <a:off x="3059833" y="3501006"/>
            <a:ext cx="2952324" cy="1080123"/>
          </a:xfrm>
          <a:custGeom>
            <a:avLst/>
            <a:gdLst>
              <a:gd name="connsiteX0" fmla="*/ 0 w 2952324"/>
              <a:gd name="connsiteY0" fmla="*/ 180024 h 1080123"/>
              <a:gd name="connsiteX1" fmla="*/ 52728 w 2952324"/>
              <a:gd name="connsiteY1" fmla="*/ 52728 h 1080123"/>
              <a:gd name="connsiteX2" fmla="*/ 180024 w 2952324"/>
              <a:gd name="connsiteY2" fmla="*/ 0 h 1080123"/>
              <a:gd name="connsiteX3" fmla="*/ 2772300 w 2952324"/>
              <a:gd name="connsiteY3" fmla="*/ 0 h 1080123"/>
              <a:gd name="connsiteX4" fmla="*/ 2899596 w 2952324"/>
              <a:gd name="connsiteY4" fmla="*/ 52728 h 1080123"/>
              <a:gd name="connsiteX5" fmla="*/ 2952324 w 2952324"/>
              <a:gd name="connsiteY5" fmla="*/ 180024 h 1080123"/>
              <a:gd name="connsiteX6" fmla="*/ 2952324 w 2952324"/>
              <a:gd name="connsiteY6" fmla="*/ 900099 h 1080123"/>
              <a:gd name="connsiteX7" fmla="*/ 2899596 w 2952324"/>
              <a:gd name="connsiteY7" fmla="*/ 1027395 h 1080123"/>
              <a:gd name="connsiteX8" fmla="*/ 2772300 w 2952324"/>
              <a:gd name="connsiteY8" fmla="*/ 1080123 h 1080123"/>
              <a:gd name="connsiteX9" fmla="*/ 180024 w 2952324"/>
              <a:gd name="connsiteY9" fmla="*/ 1080123 h 1080123"/>
              <a:gd name="connsiteX10" fmla="*/ 52728 w 2952324"/>
              <a:gd name="connsiteY10" fmla="*/ 1027395 h 1080123"/>
              <a:gd name="connsiteX11" fmla="*/ 0 w 2952324"/>
              <a:gd name="connsiteY11" fmla="*/ 900099 h 1080123"/>
              <a:gd name="connsiteX12" fmla="*/ 0 w 2952324"/>
              <a:gd name="connsiteY12" fmla="*/ 180024 h 1080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52324" h="1080123">
                <a:moveTo>
                  <a:pt x="0" y="180024"/>
                </a:moveTo>
                <a:cubicBezTo>
                  <a:pt x="0" y="132279"/>
                  <a:pt x="18967" y="86489"/>
                  <a:pt x="52728" y="52728"/>
                </a:cubicBezTo>
                <a:cubicBezTo>
                  <a:pt x="86489" y="18967"/>
                  <a:pt x="132279" y="0"/>
                  <a:pt x="180024" y="0"/>
                </a:cubicBezTo>
                <a:lnTo>
                  <a:pt x="2772300" y="0"/>
                </a:lnTo>
                <a:cubicBezTo>
                  <a:pt x="2820045" y="0"/>
                  <a:pt x="2865835" y="18967"/>
                  <a:pt x="2899596" y="52728"/>
                </a:cubicBezTo>
                <a:cubicBezTo>
                  <a:pt x="2933357" y="86489"/>
                  <a:pt x="2952324" y="132279"/>
                  <a:pt x="2952324" y="180024"/>
                </a:cubicBezTo>
                <a:lnTo>
                  <a:pt x="2952324" y="900099"/>
                </a:lnTo>
                <a:cubicBezTo>
                  <a:pt x="2952324" y="947844"/>
                  <a:pt x="2933357" y="993634"/>
                  <a:pt x="2899596" y="1027395"/>
                </a:cubicBezTo>
                <a:cubicBezTo>
                  <a:pt x="2865835" y="1061156"/>
                  <a:pt x="2820045" y="1080123"/>
                  <a:pt x="2772300" y="1080123"/>
                </a:cubicBezTo>
                <a:lnTo>
                  <a:pt x="180024" y="1080123"/>
                </a:lnTo>
                <a:cubicBezTo>
                  <a:pt x="132279" y="1080123"/>
                  <a:pt x="86489" y="1061156"/>
                  <a:pt x="52728" y="1027395"/>
                </a:cubicBezTo>
                <a:cubicBezTo>
                  <a:pt x="18967" y="993634"/>
                  <a:pt x="0" y="947844"/>
                  <a:pt x="0" y="900099"/>
                </a:cubicBezTo>
                <a:lnTo>
                  <a:pt x="0" y="180024"/>
                </a:lnTo>
                <a:close/>
              </a:path>
            </a:pathLst>
          </a:custGeom>
          <a:solidFill>
            <a:schemeClr val="tx2">
              <a:lumMod val="60000"/>
              <a:lumOff val="4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2600" b="1" kern="1200" dirty="0" smtClean="0">
                <a:solidFill>
                  <a:schemeClr val="bg1"/>
                </a:solidFill>
              </a:rPr>
              <a:t>Calendario operativo</a:t>
            </a:r>
            <a:endParaRPr lang="es-ES" sz="2600" b="1" kern="1200" dirty="0">
              <a:solidFill>
                <a:schemeClr val="bg1"/>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11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13"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Calendario operativo</a:t>
            </a:r>
            <a:endParaRPr lang="es-ES" sz="2000" dirty="0">
              <a:solidFill>
                <a:schemeClr val="bg1"/>
              </a:solidFill>
              <a:cs typeface="Arial" charset="0"/>
            </a:endParaRPr>
          </a:p>
        </p:txBody>
      </p:sp>
      <p:graphicFrame>
        <p:nvGraphicFramePr>
          <p:cNvPr id="14" name="13 Tabla"/>
          <p:cNvGraphicFramePr>
            <a:graphicFrameLocks noGrp="1"/>
          </p:cNvGraphicFramePr>
          <p:nvPr/>
        </p:nvGraphicFramePr>
        <p:xfrm>
          <a:off x="602229" y="2204868"/>
          <a:ext cx="7992889" cy="3808208"/>
        </p:xfrm>
        <a:graphic>
          <a:graphicData uri="http://schemas.openxmlformats.org/drawingml/2006/table">
            <a:tbl>
              <a:tblPr/>
              <a:tblGrid>
                <a:gridCol w="3921592"/>
                <a:gridCol w="1221095"/>
                <a:gridCol w="258308"/>
                <a:gridCol w="246568"/>
                <a:gridCol w="237761"/>
                <a:gridCol w="223085"/>
                <a:gridCol w="246568"/>
                <a:gridCol w="237761"/>
                <a:gridCol w="202537"/>
                <a:gridCol w="246568"/>
                <a:gridCol w="258308"/>
                <a:gridCol w="223085"/>
                <a:gridCol w="246568"/>
                <a:gridCol w="223085"/>
              </a:tblGrid>
              <a:tr h="207815">
                <a:tc>
                  <a:txBody>
                    <a:bodyPr/>
                    <a:lstStyle/>
                    <a:p>
                      <a:pPr algn="ctr" fontAlgn="ctr"/>
                      <a:r>
                        <a:rPr lang="es-AR" sz="900" b="1" i="0" u="none" strike="noStrike" dirty="0" err="1" smtClean="0">
                          <a:solidFill>
                            <a:schemeClr val="bg1"/>
                          </a:solidFill>
                          <a:latin typeface="Arial"/>
                        </a:rPr>
                        <a:t>Descripcion</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ctr" fontAlgn="ctr"/>
                      <a:r>
                        <a:rPr lang="es-AR" sz="900" b="1" i="0" u="none" strike="noStrike" dirty="0">
                          <a:solidFill>
                            <a:schemeClr val="bg1"/>
                          </a:solidFill>
                          <a:latin typeface="Arial"/>
                        </a:rPr>
                        <a:t>Frecuencia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a:solidFill>
                            <a:schemeClr val="bg1"/>
                          </a:solidFill>
                          <a:latin typeface="Arial"/>
                        </a:rPr>
                        <a:t>Ene</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Feb</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a:solidFill>
                            <a:schemeClr val="bg1"/>
                          </a:solidFill>
                          <a:latin typeface="Arial"/>
                        </a:rPr>
                        <a:t>Mar</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a:solidFill>
                            <a:schemeClr val="bg1"/>
                          </a:solidFill>
                          <a:latin typeface="Arial"/>
                        </a:rPr>
                        <a:t>Abr</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a:solidFill>
                            <a:schemeClr val="bg1"/>
                          </a:solidFill>
                          <a:latin typeface="Arial"/>
                        </a:rPr>
                        <a:t>May</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Jun</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Jul</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Ago</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Sep</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Oct</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Nov</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c>
                  <a:txBody>
                    <a:bodyPr/>
                    <a:lstStyle/>
                    <a:p>
                      <a:pPr algn="l" fontAlgn="ctr"/>
                      <a:r>
                        <a:rPr lang="es-AR" sz="900" b="1" i="0" u="none" strike="noStrike" dirty="0" err="1">
                          <a:solidFill>
                            <a:schemeClr val="bg1"/>
                          </a:solidFill>
                          <a:latin typeface="Arial"/>
                        </a:rPr>
                        <a:t>Dic</a:t>
                      </a:r>
                      <a:endParaRPr lang="es-AR" sz="900" b="1" i="0" u="none" strike="noStrike" dirty="0">
                        <a:solidFill>
                          <a:schemeClr val="bg1"/>
                        </a:solidFill>
                        <a:latin typeface="Arial"/>
                      </a:endParaRP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1"/>
                    </a:solidFill>
                  </a:tcPr>
                </a:tc>
              </a:tr>
              <a:tr h="207815">
                <a:tc>
                  <a:txBody>
                    <a:bodyPr/>
                    <a:lstStyle/>
                    <a:p>
                      <a:pPr algn="l" fontAlgn="ctr"/>
                      <a:r>
                        <a:rPr lang="es-AR" sz="900" b="1" i="0" u="none" strike="noStrike" dirty="0">
                          <a:latin typeface="Arial"/>
                        </a:rPr>
                        <a:t>Intimaciones por falta de pago y presentación </a:t>
                      </a:r>
                    </a:p>
                  </a:txBody>
                  <a:tcPr marL="108000" marR="108000"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1" i="0" u="none" strike="noStrike" dirty="0">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l" fontAlgn="ctr"/>
                      <a:r>
                        <a:rPr lang="es-AR" sz="900" b="0" i="0" u="none" strike="noStrike">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r>
              <a:tr h="207815">
                <a:tc>
                  <a:txBody>
                    <a:bodyPr/>
                    <a:lstStyle/>
                    <a:p>
                      <a:pPr algn="l" fontAlgn="ctr"/>
                      <a:r>
                        <a:rPr lang="es-AR" sz="900" b="0" i="0" u="none" strike="noStrike">
                          <a:latin typeface="Arial"/>
                        </a:rPr>
                        <a:t>Segmentos 1, 2 y 9  Período Cte (M.M $1.200)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mensual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rtl="0"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0" i="0" u="none" strike="noStrike">
                          <a:latin typeface="Arial"/>
                        </a:rPr>
                        <a:t>Segmentos 1, 2 y 9  Período Cte y No Cte. (M.M $1.200)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cuatrimestral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0" i="0" u="none" strike="noStrike">
                          <a:latin typeface="Arial"/>
                        </a:rPr>
                        <a:t>Segmentos 1 (Ag.19, Ag.20 y Ag.68) Período Cte. (M.M.$1.200)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mensual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0" i="0" u="none" strike="noStrike" dirty="0">
                          <a:latin typeface="Arial"/>
                        </a:rPr>
                        <a:t>Segmentos 1  (Ag.19, Ag.20 y Ag.68) Período </a:t>
                      </a:r>
                      <a:r>
                        <a:rPr lang="es-AR" sz="900" b="0" i="0" u="none" strike="noStrike" dirty="0" err="1">
                          <a:latin typeface="Arial"/>
                        </a:rPr>
                        <a:t>Cte</a:t>
                      </a:r>
                      <a:r>
                        <a:rPr lang="es-AR" sz="900" b="0" i="0" u="none" strike="noStrike" dirty="0">
                          <a:latin typeface="Arial"/>
                        </a:rPr>
                        <a:t> y No Cte. (M.M $1.200)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Arial"/>
                        </a:rPr>
                        <a:t>cuatrimestral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1584">
                <a:tc>
                  <a:txBody>
                    <a:bodyPr/>
                    <a:lstStyle/>
                    <a:p>
                      <a:pPr algn="l" fontAlgn="ctr"/>
                      <a:r>
                        <a:rPr lang="pt-BR" sz="900" b="0" i="0" u="none" strike="noStrike">
                          <a:latin typeface="Arial"/>
                        </a:rPr>
                        <a:t>Segmentos 3 Período Cte (M.M $2.000)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trimestral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900" b="0" i="0" u="none" strike="noStrike">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es-AR" sz="900" b="0" i="0" u="none" strike="noStrike">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900" b="0" i="0" u="none" strike="noStrike">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900" b="0" i="0" u="none" strike="noStrike">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41584">
                <a:tc>
                  <a:txBody>
                    <a:bodyPr/>
                    <a:lstStyle/>
                    <a:p>
                      <a:pPr algn="l" fontAlgn="ctr"/>
                      <a:r>
                        <a:rPr lang="es-AR" sz="900" b="0" i="0" u="none" strike="noStrike" dirty="0">
                          <a:latin typeface="Arial"/>
                        </a:rPr>
                        <a:t>Segmentos 3 Período </a:t>
                      </a:r>
                      <a:r>
                        <a:rPr lang="es-AR" sz="900" b="0" i="0" u="none" strike="noStrike" dirty="0" err="1">
                          <a:latin typeface="Arial"/>
                        </a:rPr>
                        <a:t>Cte</a:t>
                      </a:r>
                      <a:r>
                        <a:rPr lang="es-AR" sz="900" b="0" i="0" u="none" strike="noStrike" dirty="0">
                          <a:latin typeface="Arial"/>
                        </a:rPr>
                        <a:t> y No </a:t>
                      </a:r>
                      <a:r>
                        <a:rPr lang="es-AR" sz="900" b="0" i="0" u="none" strike="noStrike" dirty="0" err="1">
                          <a:latin typeface="Arial"/>
                        </a:rPr>
                        <a:t>Cte</a:t>
                      </a:r>
                      <a:r>
                        <a:rPr lang="es-AR" sz="900" b="0" i="0" u="none" strike="noStrike" dirty="0">
                          <a:latin typeface="Arial"/>
                        </a:rPr>
                        <a:t> (M.M $2.000)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anual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900" b="0" i="0" u="none" strike="noStrike">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0" i="0" u="none" strike="noStrike">
                          <a:latin typeface="Arial"/>
                        </a:rPr>
                        <a:t>Segmentos 4 y 5 Período Cte (M.M $2.000)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cuatrimestral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900" b="0" i="0" u="none" strike="noStrike">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r>
                        <a:rPr lang="es-AR" sz="900" b="0" i="0" u="none" strike="noStrike">
                          <a:latin typeface="Arial"/>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900" b="0" i="0" u="none" strike="noStrike">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0" i="0" u="none" strike="noStrike" dirty="0">
                          <a:latin typeface="Arial"/>
                        </a:rPr>
                        <a:t>Segmentos 4 y 5 Período </a:t>
                      </a:r>
                      <a:r>
                        <a:rPr lang="es-AR" sz="900" b="0" i="0" u="none" strike="noStrike" dirty="0" err="1">
                          <a:latin typeface="Arial"/>
                        </a:rPr>
                        <a:t>Cte</a:t>
                      </a:r>
                      <a:r>
                        <a:rPr lang="es-AR" sz="900" b="0" i="0" u="none" strike="noStrike" dirty="0">
                          <a:latin typeface="Arial"/>
                        </a:rPr>
                        <a:t> y No </a:t>
                      </a:r>
                      <a:r>
                        <a:rPr lang="es-AR" sz="900" b="0" i="0" u="none" strike="noStrike" dirty="0" err="1">
                          <a:latin typeface="Arial"/>
                        </a:rPr>
                        <a:t>Cte</a:t>
                      </a:r>
                      <a:r>
                        <a:rPr lang="es-AR" sz="900" b="0" i="0" u="none" strike="noStrike" dirty="0">
                          <a:latin typeface="Arial"/>
                        </a:rPr>
                        <a:t> (M.M $2.000)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anual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1100" b="0" i="0" u="none" strike="noStrike">
                        <a:solidFill>
                          <a:srgbClr val="000000"/>
                        </a:solidFill>
                        <a:latin typeface="Calibri"/>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pt-BR" sz="900" b="0" i="0" u="none" strike="noStrike" dirty="0">
                          <a:latin typeface="Arial"/>
                        </a:rPr>
                        <a:t>Segmento 6 Período </a:t>
                      </a:r>
                      <a:r>
                        <a:rPr lang="pt-BR" sz="900" b="0" i="0" u="none" strike="noStrike" dirty="0" err="1">
                          <a:latin typeface="Arial"/>
                        </a:rPr>
                        <a:t>Cte</a:t>
                      </a:r>
                      <a:r>
                        <a:rPr lang="pt-BR" sz="900" b="0" i="0" u="none" strike="noStrike" dirty="0">
                          <a:latin typeface="Arial"/>
                        </a:rPr>
                        <a:t> (M.M $2.000)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anual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l" fontAlgn="ctr"/>
                      <a:endParaRPr lang="es-AR" sz="900" b="0" i="0" u="none" strike="noStrike">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0" i="0" u="none" strike="noStrike" dirty="0">
                          <a:latin typeface="Arial"/>
                        </a:rPr>
                        <a:t>Segmento 6 Período </a:t>
                      </a:r>
                      <a:r>
                        <a:rPr lang="es-AR" sz="900" b="0" i="0" u="none" strike="noStrike" dirty="0" err="1">
                          <a:latin typeface="Arial"/>
                        </a:rPr>
                        <a:t>Cte</a:t>
                      </a:r>
                      <a:r>
                        <a:rPr lang="es-AR" sz="900" b="0" i="0" u="none" strike="noStrike" dirty="0">
                          <a:latin typeface="Arial"/>
                        </a:rPr>
                        <a:t> y No </a:t>
                      </a:r>
                      <a:r>
                        <a:rPr lang="es-AR" sz="900" b="0" i="0" u="none" strike="noStrike" dirty="0" err="1">
                          <a:latin typeface="Arial"/>
                        </a:rPr>
                        <a:t>Cte</a:t>
                      </a:r>
                      <a:r>
                        <a:rPr lang="es-AR" sz="900" b="0" i="0" u="none" strike="noStrike" dirty="0">
                          <a:latin typeface="Arial"/>
                        </a:rPr>
                        <a:t> (M.M $2.000) año impar</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Arial"/>
                        </a:rPr>
                        <a:t>bienal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1" i="0" u="none" strike="noStrike" dirty="0" smtClean="0">
                          <a:latin typeface="Arial"/>
                        </a:rPr>
                        <a:t>Intimaciones Intereses Resarcitorios</a:t>
                      </a:r>
                      <a:endParaRPr lang="es-AR" sz="900" b="1" i="0" u="none" strike="noStrike" dirty="0">
                        <a:latin typeface="Arial"/>
                      </a:endParaRPr>
                    </a:p>
                  </a:txBody>
                  <a:tcPr marL="108000" marR="108000"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r>
              <a:tr h="207815">
                <a:tc>
                  <a:txBody>
                    <a:bodyPr/>
                    <a:lstStyle/>
                    <a:p>
                      <a:pPr algn="l" fontAlgn="ctr"/>
                      <a:r>
                        <a:rPr lang="es-AR" sz="900" b="0" i="0" u="none" strike="noStrike" dirty="0">
                          <a:latin typeface="Arial"/>
                        </a:rPr>
                        <a:t>Todos los segmentos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Arial"/>
                        </a:rPr>
                        <a:t>trimestral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1" i="0" u="none" strike="noStrike" dirty="0" smtClean="0">
                          <a:latin typeface="Arial"/>
                        </a:rPr>
                        <a:t>Intimaciones DDJJ Informativas</a:t>
                      </a:r>
                      <a:endParaRPr lang="es-AR" sz="900" b="1" i="0" u="none" strike="noStrike" dirty="0">
                        <a:latin typeface="Arial"/>
                      </a:endParaRPr>
                    </a:p>
                  </a:txBody>
                  <a:tcPr marL="108000" marR="108000"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1" i="0" u="none" strike="noStrike" dirty="0">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lumMod val="75000"/>
                      </a:schemeClr>
                    </a:solidFill>
                  </a:tcPr>
                </a:tc>
              </a:tr>
              <a:tr h="207815">
                <a:tc>
                  <a:txBody>
                    <a:bodyPr/>
                    <a:lstStyle/>
                    <a:p>
                      <a:pPr algn="l" fontAlgn="ctr"/>
                      <a:r>
                        <a:rPr lang="es-AR" sz="900" b="0" i="0" u="none" strike="noStrike" dirty="0">
                          <a:latin typeface="Arial"/>
                        </a:rPr>
                        <a:t>Todos los segmentos </a:t>
                      </a:r>
                    </a:p>
                  </a:txBody>
                  <a:tcPr marL="108000" marR="108000"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trimestral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r h="207815">
                <a:tc>
                  <a:txBody>
                    <a:bodyPr/>
                    <a:lstStyle/>
                    <a:p>
                      <a:pPr algn="l" fontAlgn="ctr"/>
                      <a:r>
                        <a:rPr lang="es-AR" sz="900" b="1" i="0" u="none" strike="noStrike" dirty="0" smtClean="0">
                          <a:latin typeface="Arial"/>
                        </a:rPr>
                        <a:t>Boletas de Deuda </a:t>
                      </a:r>
                      <a:endParaRPr lang="es-AR" sz="900" b="1" i="0" u="none" strike="noStrike" dirty="0">
                        <a:latin typeface="Arial"/>
                      </a:endParaRPr>
                    </a:p>
                  </a:txBody>
                  <a:tcPr marL="108000" marR="108000"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1" i="0" u="none" strike="noStrike" dirty="0">
                          <a:latin typeface="Arial"/>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c>
                  <a:txBody>
                    <a:bodyPr/>
                    <a:lstStyle/>
                    <a:p>
                      <a:pPr algn="ctr" fontAlgn="ctr"/>
                      <a:r>
                        <a:rPr lang="es-AR" sz="900" b="0" i="0" u="none" strike="noStrike" dirty="0">
                          <a:latin typeface="Marlett"/>
                        </a:rPr>
                        <a:t> </a:t>
                      </a:r>
                    </a:p>
                  </a:txBody>
                  <a:tcPr marL="6485" marR="6485" marT="648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C0C0"/>
                    </a:solidFill>
                  </a:tcPr>
                </a:tc>
              </a:tr>
              <a:tr h="207815">
                <a:tc>
                  <a:txBody>
                    <a:bodyPr/>
                    <a:lstStyle/>
                    <a:p>
                      <a:pPr algn="l" fontAlgn="ctr"/>
                      <a:r>
                        <a:rPr lang="es-AR" sz="900" b="0" i="0" u="none" strike="noStrike" dirty="0">
                          <a:latin typeface="Arial"/>
                        </a:rPr>
                        <a:t>Segmentos todos. M.M $6.000 (Soc. e </a:t>
                      </a:r>
                      <a:r>
                        <a:rPr lang="es-AR" sz="900" b="0" i="0" u="none" strike="noStrike" dirty="0" err="1">
                          <a:latin typeface="Arial"/>
                        </a:rPr>
                        <a:t>Ind</a:t>
                      </a:r>
                      <a:r>
                        <a:rPr lang="es-AR" sz="900" b="0" i="0" u="none" strike="noStrike" dirty="0">
                          <a:latin typeface="Arial"/>
                        </a:rPr>
                        <a:t>.) </a:t>
                      </a:r>
                      <a:r>
                        <a:rPr lang="es-AR" sz="900" b="0" i="0" u="none" strike="noStrike" dirty="0" err="1">
                          <a:latin typeface="Arial"/>
                        </a:rPr>
                        <a:t>Imp</a:t>
                      </a:r>
                      <a:r>
                        <a:rPr lang="es-AR" sz="900" b="0" i="0" u="none" strike="noStrike" dirty="0">
                          <a:latin typeface="Arial"/>
                        </a:rPr>
                        <a:t>/</a:t>
                      </a:r>
                      <a:r>
                        <a:rPr lang="es-AR" sz="900" b="0" i="0" u="none" strike="noStrike" dirty="0" err="1">
                          <a:latin typeface="Arial"/>
                        </a:rPr>
                        <a:t>Prev</a:t>
                      </a:r>
                      <a:r>
                        <a:rPr lang="es-AR" sz="900" b="0" i="0" u="none" strike="noStrike" dirty="0">
                          <a:latin typeface="Arial"/>
                        </a:rPr>
                        <a:t> </a:t>
                      </a:r>
                      <a:r>
                        <a:rPr lang="es-AR" sz="900" b="0" i="0" u="none" strike="noStrike" dirty="0" smtClean="0">
                          <a:latin typeface="Arial"/>
                        </a:rPr>
                        <a:t>-Multas-Caducidades</a:t>
                      </a:r>
                      <a:endParaRPr lang="es-AR" sz="900" b="0" i="0" u="none" strike="noStrike" dirty="0">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Arial"/>
                        </a:rPr>
                        <a:t>mensual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rlett"/>
                        </a:rPr>
                        <a:t>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a:latin typeface="Maiandra GD"/>
                        </a:rPr>
                        <a:t>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c>
                  <a:txBody>
                    <a:bodyPr/>
                    <a:lstStyle/>
                    <a:p>
                      <a:pPr algn="ctr" fontAlgn="ctr"/>
                      <a:r>
                        <a:rPr lang="es-AR" sz="900" b="0" i="0" u="none" strike="noStrike" dirty="0">
                          <a:latin typeface="Marlett"/>
                        </a:rPr>
                        <a:t>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tr>
            </a:tbl>
          </a:graphicData>
        </a:graphic>
      </p:graphicFrame>
      <p:sp>
        <p:nvSpPr>
          <p:cNvPr id="9" name="8 Rectángulo redondeado"/>
          <p:cNvSpPr/>
          <p:nvPr/>
        </p:nvSpPr>
        <p:spPr>
          <a:xfrm rot="19698148">
            <a:off x="254086" y="2169476"/>
            <a:ext cx="747425" cy="363698"/>
          </a:xfrm>
          <a:prstGeom prst="roundRect">
            <a:avLst/>
          </a:prstGeom>
          <a:solidFill>
            <a:srgbClr val="8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Parcial</a:t>
            </a:r>
            <a:endParaRPr lang="es-AR" dirty="0"/>
          </a:p>
        </p:txBody>
      </p:sp>
      <p:grpSp>
        <p:nvGrpSpPr>
          <p:cNvPr id="11"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9" name="18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20" name="19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21"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Tree>
  </p:cSld>
  <p:clrMapOvr>
    <a:masterClrMapping/>
  </p:clrMapOvr>
  <p:transition>
    <p:pull dir="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11 Diagrama"/>
          <p:cNvGraphicFramePr/>
          <p:nvPr/>
        </p:nvGraphicFramePr>
        <p:xfrm>
          <a:off x="2655775" y="1663700"/>
          <a:ext cx="6477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8" name="7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9" name="8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3"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14" name="13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15"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11 Diagrama"/>
          <p:cNvGraphicFramePr/>
          <p:nvPr/>
        </p:nvGraphicFramePr>
        <p:xfrm>
          <a:off x="1857674" y="2695068"/>
          <a:ext cx="5781575" cy="29164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13 Rectángulo"/>
          <p:cNvSpPr/>
          <p:nvPr/>
        </p:nvSpPr>
        <p:spPr>
          <a:xfrm>
            <a:off x="347920" y="1646868"/>
            <a:ext cx="5009387" cy="646331"/>
          </a:xfrm>
          <a:prstGeom prst="rect">
            <a:avLst/>
          </a:prstGeom>
        </p:spPr>
        <p:txBody>
          <a:bodyPr wrap="square">
            <a:spAutoFit/>
          </a:bodyPr>
          <a:lstStyle/>
          <a:p>
            <a:r>
              <a:rPr lang="es-AR" sz="3600" dirty="0" smtClean="0">
                <a:solidFill>
                  <a:srgbClr val="3D5D19"/>
                </a:solidFill>
              </a:rPr>
              <a:t>Meta de recaudación DGI</a:t>
            </a:r>
          </a:p>
        </p:txBody>
      </p:sp>
      <p:sp>
        <p:nvSpPr>
          <p:cNvPr id="17" name="16 Rectángulo redondeado"/>
          <p:cNvSpPr/>
          <p:nvPr/>
        </p:nvSpPr>
        <p:spPr>
          <a:xfrm rot="19698148">
            <a:off x="1335453" y="2566082"/>
            <a:ext cx="1295094" cy="496183"/>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Total AFIP</a:t>
            </a:r>
          </a:p>
          <a:p>
            <a:pPr algn="ctr"/>
            <a:r>
              <a:rPr lang="es-ES" dirty="0" smtClean="0"/>
              <a:t>$ </a:t>
            </a:r>
            <a:r>
              <a:rPr lang="es-AR" dirty="0" smtClean="0"/>
              <a:t>834.513</a:t>
            </a:r>
            <a:endParaRPr lang="es-AR" dirty="0"/>
          </a:p>
        </p:txBody>
      </p:sp>
      <p:graphicFrame>
        <p:nvGraphicFramePr>
          <p:cNvPr id="20" name="19 Tabla"/>
          <p:cNvGraphicFramePr>
            <a:graphicFrameLocks noGrp="1"/>
          </p:cNvGraphicFramePr>
          <p:nvPr/>
        </p:nvGraphicFramePr>
        <p:xfrm>
          <a:off x="1908637" y="5766098"/>
          <a:ext cx="3954284" cy="238367"/>
        </p:xfrm>
        <a:graphic>
          <a:graphicData uri="http://schemas.openxmlformats.org/drawingml/2006/table">
            <a:tbl>
              <a:tblPr/>
              <a:tblGrid>
                <a:gridCol w="3954284"/>
              </a:tblGrid>
              <a:tr h="238367">
                <a:tc>
                  <a:txBody>
                    <a:bodyPr/>
                    <a:lstStyle/>
                    <a:p>
                      <a:pPr algn="l" fontAlgn="b"/>
                      <a:r>
                        <a:rPr lang="es-AR" sz="1000" b="1" i="0" u="none" strike="noStrike" dirty="0" smtClean="0">
                          <a:solidFill>
                            <a:srgbClr val="3D5D19"/>
                          </a:solidFill>
                          <a:latin typeface="Arial"/>
                        </a:rPr>
                        <a:t>Montos en millones de pesos</a:t>
                      </a:r>
                      <a:endParaRPr lang="es-AR" sz="1000" b="1" i="0" u="none" strike="noStrike" dirty="0">
                        <a:solidFill>
                          <a:srgbClr val="3D5D19"/>
                        </a:solidFill>
                        <a:latin typeface="Arial"/>
                      </a:endParaRPr>
                    </a:p>
                  </a:txBody>
                  <a:tcPr marL="7166" marR="7166" marT="7166" marB="0" anchor="b">
                    <a:lnL>
                      <a:noFill/>
                    </a:lnL>
                    <a:lnR>
                      <a:noFill/>
                    </a:lnR>
                    <a:lnT>
                      <a:noFill/>
                    </a:lnT>
                    <a:lnB>
                      <a:noFill/>
                    </a:lnB>
                  </a:tcPr>
                </a:tc>
              </a:tr>
            </a:tbl>
          </a:graphicData>
        </a:graphic>
      </p:graphicFrame>
      <p:grpSp>
        <p:nvGrpSpPr>
          <p:cNvPr id="18"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9" name="18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21" name="2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22"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Tree>
  </p:cSld>
  <p:clrMapOvr>
    <a:masterClrMapping/>
  </p:clrMapOvr>
  <p:transition>
    <p:pull dir="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20 Diagrama"/>
          <p:cNvGraphicFramePr/>
          <p:nvPr/>
        </p:nvGraphicFramePr>
        <p:xfrm>
          <a:off x="581025" y="1549401"/>
          <a:ext cx="8162925" cy="18957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23" name="22 Diagrama"/>
          <p:cNvGraphicFramePr/>
          <p:nvPr/>
        </p:nvGraphicFramePr>
        <p:xfrm>
          <a:off x="4307700" y="3105150"/>
          <a:ext cx="2695575" cy="2946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25" name="24 Rectángulo redondeado"/>
          <p:cNvSpPr/>
          <p:nvPr/>
        </p:nvSpPr>
        <p:spPr>
          <a:xfrm rot="19698148">
            <a:off x="250798" y="1500633"/>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2012</a:t>
            </a:r>
            <a:endParaRPr lang="es-AR" dirty="0"/>
          </a:p>
        </p:txBody>
      </p:sp>
      <p:grpSp>
        <p:nvGrpSpPr>
          <p:cNvPr id="32" name="31 Grupo"/>
          <p:cNvGrpSpPr/>
          <p:nvPr/>
        </p:nvGrpSpPr>
        <p:grpSpPr>
          <a:xfrm>
            <a:off x="2126767" y="3105150"/>
            <a:ext cx="2343978" cy="2946400"/>
            <a:chOff x="1895767" y="3105150"/>
            <a:chExt cx="2343978" cy="2946400"/>
          </a:xfrm>
        </p:grpSpPr>
        <p:sp>
          <p:nvSpPr>
            <p:cNvPr id="33" name="32 Triángulo isósceles"/>
            <p:cNvSpPr/>
            <p:nvPr/>
          </p:nvSpPr>
          <p:spPr>
            <a:xfrm>
              <a:off x="1895767" y="3105150"/>
              <a:ext cx="2343978" cy="2946400"/>
            </a:xfrm>
            <a:prstGeom prst="triangle">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4" name="33 Forma libre"/>
            <p:cNvSpPr/>
            <p:nvPr/>
          </p:nvSpPr>
          <p:spPr>
            <a:xfrm>
              <a:off x="2702115" y="3401372"/>
              <a:ext cx="1523585" cy="697468"/>
            </a:xfrm>
            <a:custGeom>
              <a:avLst/>
              <a:gdLst>
                <a:gd name="connsiteX0" fmla="*/ 0 w 1523585"/>
                <a:gd name="connsiteY0" fmla="*/ 116247 h 697468"/>
                <a:gd name="connsiteX1" fmla="*/ 34048 w 1523585"/>
                <a:gd name="connsiteY1" fmla="*/ 34048 h 697468"/>
                <a:gd name="connsiteX2" fmla="*/ 116247 w 1523585"/>
                <a:gd name="connsiteY2" fmla="*/ 0 h 697468"/>
                <a:gd name="connsiteX3" fmla="*/ 1407338 w 1523585"/>
                <a:gd name="connsiteY3" fmla="*/ 0 h 697468"/>
                <a:gd name="connsiteX4" fmla="*/ 1489537 w 1523585"/>
                <a:gd name="connsiteY4" fmla="*/ 34048 h 697468"/>
                <a:gd name="connsiteX5" fmla="*/ 1523585 w 1523585"/>
                <a:gd name="connsiteY5" fmla="*/ 116247 h 697468"/>
                <a:gd name="connsiteX6" fmla="*/ 1523585 w 1523585"/>
                <a:gd name="connsiteY6" fmla="*/ 581221 h 697468"/>
                <a:gd name="connsiteX7" fmla="*/ 1489537 w 1523585"/>
                <a:gd name="connsiteY7" fmla="*/ 663420 h 697468"/>
                <a:gd name="connsiteX8" fmla="*/ 1407338 w 1523585"/>
                <a:gd name="connsiteY8" fmla="*/ 697468 h 697468"/>
                <a:gd name="connsiteX9" fmla="*/ 116247 w 1523585"/>
                <a:gd name="connsiteY9" fmla="*/ 697468 h 697468"/>
                <a:gd name="connsiteX10" fmla="*/ 34048 w 1523585"/>
                <a:gd name="connsiteY10" fmla="*/ 663420 h 697468"/>
                <a:gd name="connsiteX11" fmla="*/ 0 w 1523585"/>
                <a:gd name="connsiteY11" fmla="*/ 581221 h 697468"/>
                <a:gd name="connsiteX12" fmla="*/ 0 w 1523585"/>
                <a:gd name="connsiteY12" fmla="*/ 116247 h 697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3585" h="697468">
                  <a:moveTo>
                    <a:pt x="0" y="116247"/>
                  </a:moveTo>
                  <a:cubicBezTo>
                    <a:pt x="0" y="85416"/>
                    <a:pt x="12247" y="55848"/>
                    <a:pt x="34048" y="34048"/>
                  </a:cubicBezTo>
                  <a:cubicBezTo>
                    <a:pt x="55849" y="12247"/>
                    <a:pt x="85416" y="0"/>
                    <a:pt x="116247" y="0"/>
                  </a:cubicBezTo>
                  <a:lnTo>
                    <a:pt x="1407338" y="0"/>
                  </a:lnTo>
                  <a:cubicBezTo>
                    <a:pt x="1438169" y="0"/>
                    <a:pt x="1467737" y="12247"/>
                    <a:pt x="1489537" y="34048"/>
                  </a:cubicBezTo>
                  <a:cubicBezTo>
                    <a:pt x="1511338" y="55849"/>
                    <a:pt x="1523585" y="85416"/>
                    <a:pt x="1523585" y="116247"/>
                  </a:cubicBezTo>
                  <a:lnTo>
                    <a:pt x="1523585" y="581221"/>
                  </a:lnTo>
                  <a:cubicBezTo>
                    <a:pt x="1523585" y="612052"/>
                    <a:pt x="1511338" y="641620"/>
                    <a:pt x="1489537" y="663420"/>
                  </a:cubicBezTo>
                  <a:cubicBezTo>
                    <a:pt x="1467736" y="685221"/>
                    <a:pt x="1438169" y="697468"/>
                    <a:pt x="1407338" y="697468"/>
                  </a:cubicBezTo>
                  <a:lnTo>
                    <a:pt x="116247" y="697468"/>
                  </a:lnTo>
                  <a:cubicBezTo>
                    <a:pt x="85416" y="697468"/>
                    <a:pt x="55848" y="685221"/>
                    <a:pt x="34048" y="663420"/>
                  </a:cubicBezTo>
                  <a:cubicBezTo>
                    <a:pt x="12247" y="641619"/>
                    <a:pt x="0" y="612052"/>
                    <a:pt x="0" y="581221"/>
                  </a:cubicBezTo>
                  <a:lnTo>
                    <a:pt x="0" y="116247"/>
                  </a:lnTo>
                  <a:close/>
                </a:path>
              </a:pathLst>
            </a:custGeom>
            <a:ln>
              <a:solidFill>
                <a:schemeClr val="accent2">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5008" tIns="95008" rIns="95008" bIns="95008" numCol="1" spcCol="1270" anchor="ctr" anchorCtr="0">
              <a:noAutofit/>
            </a:bodyPr>
            <a:lstStyle/>
            <a:p>
              <a:pPr lvl="0" algn="ctr" defTabSz="711200">
                <a:lnSpc>
                  <a:spcPct val="90000"/>
                </a:lnSpc>
                <a:spcBef>
                  <a:spcPct val="0"/>
                </a:spcBef>
                <a:spcAft>
                  <a:spcPct val="35000"/>
                </a:spcAft>
              </a:pPr>
              <a:r>
                <a:rPr lang="es-ES" sz="1600" kern="1200" dirty="0" smtClean="0"/>
                <a:t>Segmento 1 </a:t>
              </a:r>
              <a:r>
                <a:rPr lang="es-ES" sz="1800" b="1" kern="1200" dirty="0" smtClean="0"/>
                <a:t>60.634</a:t>
              </a:r>
              <a:endParaRPr lang="es-AR" sz="1800" b="1" kern="1200" dirty="0"/>
            </a:p>
          </p:txBody>
        </p:sp>
        <p:sp>
          <p:nvSpPr>
            <p:cNvPr id="35" name="34 Forma libre"/>
            <p:cNvSpPr/>
            <p:nvPr/>
          </p:nvSpPr>
          <p:spPr>
            <a:xfrm>
              <a:off x="2702115" y="4186024"/>
              <a:ext cx="1523585" cy="697468"/>
            </a:xfrm>
            <a:custGeom>
              <a:avLst/>
              <a:gdLst>
                <a:gd name="connsiteX0" fmla="*/ 0 w 1523585"/>
                <a:gd name="connsiteY0" fmla="*/ 116247 h 697468"/>
                <a:gd name="connsiteX1" fmla="*/ 34048 w 1523585"/>
                <a:gd name="connsiteY1" fmla="*/ 34048 h 697468"/>
                <a:gd name="connsiteX2" fmla="*/ 116247 w 1523585"/>
                <a:gd name="connsiteY2" fmla="*/ 0 h 697468"/>
                <a:gd name="connsiteX3" fmla="*/ 1407338 w 1523585"/>
                <a:gd name="connsiteY3" fmla="*/ 0 h 697468"/>
                <a:gd name="connsiteX4" fmla="*/ 1489537 w 1523585"/>
                <a:gd name="connsiteY4" fmla="*/ 34048 h 697468"/>
                <a:gd name="connsiteX5" fmla="*/ 1523585 w 1523585"/>
                <a:gd name="connsiteY5" fmla="*/ 116247 h 697468"/>
                <a:gd name="connsiteX6" fmla="*/ 1523585 w 1523585"/>
                <a:gd name="connsiteY6" fmla="*/ 581221 h 697468"/>
                <a:gd name="connsiteX7" fmla="*/ 1489537 w 1523585"/>
                <a:gd name="connsiteY7" fmla="*/ 663420 h 697468"/>
                <a:gd name="connsiteX8" fmla="*/ 1407338 w 1523585"/>
                <a:gd name="connsiteY8" fmla="*/ 697468 h 697468"/>
                <a:gd name="connsiteX9" fmla="*/ 116247 w 1523585"/>
                <a:gd name="connsiteY9" fmla="*/ 697468 h 697468"/>
                <a:gd name="connsiteX10" fmla="*/ 34048 w 1523585"/>
                <a:gd name="connsiteY10" fmla="*/ 663420 h 697468"/>
                <a:gd name="connsiteX11" fmla="*/ 0 w 1523585"/>
                <a:gd name="connsiteY11" fmla="*/ 581221 h 697468"/>
                <a:gd name="connsiteX12" fmla="*/ 0 w 1523585"/>
                <a:gd name="connsiteY12" fmla="*/ 116247 h 697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3585" h="697468">
                  <a:moveTo>
                    <a:pt x="0" y="116247"/>
                  </a:moveTo>
                  <a:cubicBezTo>
                    <a:pt x="0" y="85416"/>
                    <a:pt x="12247" y="55848"/>
                    <a:pt x="34048" y="34048"/>
                  </a:cubicBezTo>
                  <a:cubicBezTo>
                    <a:pt x="55849" y="12247"/>
                    <a:pt x="85416" y="0"/>
                    <a:pt x="116247" y="0"/>
                  </a:cubicBezTo>
                  <a:lnTo>
                    <a:pt x="1407338" y="0"/>
                  </a:lnTo>
                  <a:cubicBezTo>
                    <a:pt x="1438169" y="0"/>
                    <a:pt x="1467737" y="12247"/>
                    <a:pt x="1489537" y="34048"/>
                  </a:cubicBezTo>
                  <a:cubicBezTo>
                    <a:pt x="1511338" y="55849"/>
                    <a:pt x="1523585" y="85416"/>
                    <a:pt x="1523585" y="116247"/>
                  </a:cubicBezTo>
                  <a:lnTo>
                    <a:pt x="1523585" y="581221"/>
                  </a:lnTo>
                  <a:cubicBezTo>
                    <a:pt x="1523585" y="612052"/>
                    <a:pt x="1511338" y="641620"/>
                    <a:pt x="1489537" y="663420"/>
                  </a:cubicBezTo>
                  <a:cubicBezTo>
                    <a:pt x="1467736" y="685221"/>
                    <a:pt x="1438169" y="697468"/>
                    <a:pt x="1407338" y="697468"/>
                  </a:cubicBezTo>
                  <a:lnTo>
                    <a:pt x="116247" y="697468"/>
                  </a:lnTo>
                  <a:cubicBezTo>
                    <a:pt x="85416" y="697468"/>
                    <a:pt x="55848" y="685221"/>
                    <a:pt x="34048" y="663420"/>
                  </a:cubicBezTo>
                  <a:cubicBezTo>
                    <a:pt x="12247" y="641619"/>
                    <a:pt x="0" y="612052"/>
                    <a:pt x="0" y="581221"/>
                  </a:cubicBezTo>
                  <a:lnTo>
                    <a:pt x="0" y="116247"/>
                  </a:lnTo>
                  <a:close/>
                </a:path>
              </a:pathLst>
            </a:custGeom>
            <a:ln>
              <a:solidFill>
                <a:schemeClr val="accent2">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5008" tIns="95008" rIns="95008" bIns="95008" numCol="1" spcCol="1270" anchor="ctr" anchorCtr="0">
              <a:noAutofit/>
            </a:bodyPr>
            <a:lstStyle/>
            <a:p>
              <a:pPr lvl="0" algn="ctr" defTabSz="711200">
                <a:lnSpc>
                  <a:spcPct val="90000"/>
                </a:lnSpc>
                <a:spcBef>
                  <a:spcPct val="0"/>
                </a:spcBef>
                <a:spcAft>
                  <a:spcPct val="35000"/>
                </a:spcAft>
              </a:pPr>
              <a:r>
                <a:rPr lang="es-ES" sz="1600" kern="1200" dirty="0" smtClean="0"/>
                <a:t>Segmento 2 </a:t>
              </a:r>
              <a:r>
                <a:rPr lang="es-ES" sz="1800" b="1" kern="1200" dirty="0" smtClean="0"/>
                <a:t>207.519</a:t>
              </a:r>
              <a:endParaRPr lang="es-AR" sz="1800" b="1" kern="1200" dirty="0"/>
            </a:p>
          </p:txBody>
        </p:sp>
        <p:sp>
          <p:nvSpPr>
            <p:cNvPr id="36" name="35 Forma libre"/>
            <p:cNvSpPr/>
            <p:nvPr/>
          </p:nvSpPr>
          <p:spPr>
            <a:xfrm>
              <a:off x="2692882" y="4970675"/>
              <a:ext cx="1523585" cy="697468"/>
            </a:xfrm>
            <a:custGeom>
              <a:avLst/>
              <a:gdLst>
                <a:gd name="connsiteX0" fmla="*/ 0 w 1523585"/>
                <a:gd name="connsiteY0" fmla="*/ 116247 h 697468"/>
                <a:gd name="connsiteX1" fmla="*/ 34048 w 1523585"/>
                <a:gd name="connsiteY1" fmla="*/ 34048 h 697468"/>
                <a:gd name="connsiteX2" fmla="*/ 116247 w 1523585"/>
                <a:gd name="connsiteY2" fmla="*/ 0 h 697468"/>
                <a:gd name="connsiteX3" fmla="*/ 1407338 w 1523585"/>
                <a:gd name="connsiteY3" fmla="*/ 0 h 697468"/>
                <a:gd name="connsiteX4" fmla="*/ 1489537 w 1523585"/>
                <a:gd name="connsiteY4" fmla="*/ 34048 h 697468"/>
                <a:gd name="connsiteX5" fmla="*/ 1523585 w 1523585"/>
                <a:gd name="connsiteY5" fmla="*/ 116247 h 697468"/>
                <a:gd name="connsiteX6" fmla="*/ 1523585 w 1523585"/>
                <a:gd name="connsiteY6" fmla="*/ 581221 h 697468"/>
                <a:gd name="connsiteX7" fmla="*/ 1489537 w 1523585"/>
                <a:gd name="connsiteY7" fmla="*/ 663420 h 697468"/>
                <a:gd name="connsiteX8" fmla="*/ 1407338 w 1523585"/>
                <a:gd name="connsiteY8" fmla="*/ 697468 h 697468"/>
                <a:gd name="connsiteX9" fmla="*/ 116247 w 1523585"/>
                <a:gd name="connsiteY9" fmla="*/ 697468 h 697468"/>
                <a:gd name="connsiteX10" fmla="*/ 34048 w 1523585"/>
                <a:gd name="connsiteY10" fmla="*/ 663420 h 697468"/>
                <a:gd name="connsiteX11" fmla="*/ 0 w 1523585"/>
                <a:gd name="connsiteY11" fmla="*/ 581221 h 697468"/>
                <a:gd name="connsiteX12" fmla="*/ 0 w 1523585"/>
                <a:gd name="connsiteY12" fmla="*/ 116247 h 697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523585" h="697468">
                  <a:moveTo>
                    <a:pt x="0" y="116247"/>
                  </a:moveTo>
                  <a:cubicBezTo>
                    <a:pt x="0" y="85416"/>
                    <a:pt x="12247" y="55848"/>
                    <a:pt x="34048" y="34048"/>
                  </a:cubicBezTo>
                  <a:cubicBezTo>
                    <a:pt x="55849" y="12247"/>
                    <a:pt x="85416" y="0"/>
                    <a:pt x="116247" y="0"/>
                  </a:cubicBezTo>
                  <a:lnTo>
                    <a:pt x="1407338" y="0"/>
                  </a:lnTo>
                  <a:cubicBezTo>
                    <a:pt x="1438169" y="0"/>
                    <a:pt x="1467737" y="12247"/>
                    <a:pt x="1489537" y="34048"/>
                  </a:cubicBezTo>
                  <a:cubicBezTo>
                    <a:pt x="1511338" y="55849"/>
                    <a:pt x="1523585" y="85416"/>
                    <a:pt x="1523585" y="116247"/>
                  </a:cubicBezTo>
                  <a:lnTo>
                    <a:pt x="1523585" y="581221"/>
                  </a:lnTo>
                  <a:cubicBezTo>
                    <a:pt x="1523585" y="612052"/>
                    <a:pt x="1511338" y="641620"/>
                    <a:pt x="1489537" y="663420"/>
                  </a:cubicBezTo>
                  <a:cubicBezTo>
                    <a:pt x="1467736" y="685221"/>
                    <a:pt x="1438169" y="697468"/>
                    <a:pt x="1407338" y="697468"/>
                  </a:cubicBezTo>
                  <a:lnTo>
                    <a:pt x="116247" y="697468"/>
                  </a:lnTo>
                  <a:cubicBezTo>
                    <a:pt x="85416" y="697468"/>
                    <a:pt x="55848" y="685221"/>
                    <a:pt x="34048" y="663420"/>
                  </a:cubicBezTo>
                  <a:cubicBezTo>
                    <a:pt x="12247" y="641619"/>
                    <a:pt x="0" y="612052"/>
                    <a:pt x="0" y="581221"/>
                  </a:cubicBezTo>
                  <a:lnTo>
                    <a:pt x="0" y="116247"/>
                  </a:lnTo>
                  <a:close/>
                </a:path>
              </a:pathLst>
            </a:custGeom>
            <a:ln>
              <a:solidFill>
                <a:schemeClr val="accent2">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95008" tIns="95008" rIns="95008" bIns="95008" numCol="1" spcCol="1270" anchor="ctr" anchorCtr="0">
              <a:noAutofit/>
            </a:bodyPr>
            <a:lstStyle/>
            <a:p>
              <a:pPr lvl="0" algn="ctr" defTabSz="711200">
                <a:lnSpc>
                  <a:spcPct val="90000"/>
                </a:lnSpc>
                <a:spcBef>
                  <a:spcPct val="0"/>
                </a:spcBef>
                <a:spcAft>
                  <a:spcPct val="35000"/>
                </a:spcAft>
              </a:pPr>
              <a:r>
                <a:rPr lang="es-ES" sz="1600" kern="1200" dirty="0" smtClean="0"/>
                <a:t>Segmento 3 a 9</a:t>
              </a:r>
              <a:r>
                <a:rPr lang="es-ES" sz="1800" kern="1200" dirty="0" smtClean="0"/>
                <a:t> </a:t>
              </a:r>
              <a:r>
                <a:rPr lang="es-ES" sz="1800" b="1" kern="1200" dirty="0" smtClean="0"/>
                <a:t>5.691.053</a:t>
              </a:r>
              <a:endParaRPr lang="es-AR" sz="1800" b="1" kern="1200" dirty="0"/>
            </a:p>
          </p:txBody>
        </p:sp>
      </p:grpSp>
      <p:sp>
        <p:nvSpPr>
          <p:cNvPr id="29" name="28 Rectángulo redondeado"/>
          <p:cNvSpPr/>
          <p:nvPr/>
        </p:nvSpPr>
        <p:spPr>
          <a:xfrm rot="19698148">
            <a:off x="2359108" y="3633674"/>
            <a:ext cx="641089"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1%</a:t>
            </a:r>
            <a:endParaRPr lang="es-AR" dirty="0"/>
          </a:p>
        </p:txBody>
      </p:sp>
      <p:sp>
        <p:nvSpPr>
          <p:cNvPr id="30" name="29 Rectángulo redondeado"/>
          <p:cNvSpPr/>
          <p:nvPr/>
        </p:nvSpPr>
        <p:spPr>
          <a:xfrm rot="19698148">
            <a:off x="2338247" y="4430172"/>
            <a:ext cx="663633"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3,5%</a:t>
            </a:r>
            <a:endParaRPr lang="es-AR" dirty="0"/>
          </a:p>
        </p:txBody>
      </p:sp>
      <p:sp>
        <p:nvSpPr>
          <p:cNvPr id="31" name="30 Rectángulo redondeado"/>
          <p:cNvSpPr/>
          <p:nvPr/>
        </p:nvSpPr>
        <p:spPr>
          <a:xfrm rot="19698148">
            <a:off x="2325781" y="5300486"/>
            <a:ext cx="677102"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95,5%</a:t>
            </a:r>
            <a:endParaRPr lang="es-AR" dirty="0"/>
          </a:p>
        </p:txBody>
      </p:sp>
      <p:grpSp>
        <p:nvGrpSpPr>
          <p:cNvPr id="17" name="16 Grupo"/>
          <p:cNvGrpSpPr/>
          <p:nvPr/>
        </p:nvGrpSpPr>
        <p:grpSpPr>
          <a:xfrm>
            <a:off x="4867335" y="2803163"/>
            <a:ext cx="1981004" cy="429555"/>
            <a:chOff x="1171989" y="296222"/>
            <a:chExt cx="1523585" cy="697468"/>
          </a:xfrm>
        </p:grpSpPr>
        <p:sp>
          <p:nvSpPr>
            <p:cNvPr id="18" name="17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18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1" kern="1200" dirty="0" smtClean="0"/>
                <a:t>Saldo a ingresar</a:t>
              </a:r>
              <a:endParaRPr lang="es-AR" sz="1800" b="1" kern="1200" dirty="0"/>
            </a:p>
          </p:txBody>
        </p:sp>
      </p:grpSp>
      <p:grpSp>
        <p:nvGrpSpPr>
          <p:cNvPr id="20" name="19 Grupo"/>
          <p:cNvGrpSpPr/>
          <p:nvPr/>
        </p:nvGrpSpPr>
        <p:grpSpPr>
          <a:xfrm>
            <a:off x="2443869" y="2798551"/>
            <a:ext cx="1981004" cy="429555"/>
            <a:chOff x="1171989" y="296222"/>
            <a:chExt cx="1523585" cy="697468"/>
          </a:xfrm>
        </p:grpSpPr>
        <p:sp>
          <p:nvSpPr>
            <p:cNvPr id="24" name="23 Rectángulo redondeado"/>
            <p:cNvSpPr/>
            <p:nvPr/>
          </p:nvSpPr>
          <p:spPr>
            <a:xfrm>
              <a:off x="1171989" y="296222"/>
              <a:ext cx="1523585" cy="697468"/>
            </a:xfrm>
            <a:prstGeom prst="roundRect">
              <a:avLst/>
            </a:prstGeom>
            <a:ln>
              <a:solidFill>
                <a:schemeClr val="accent2">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25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800" b="1" kern="1200" dirty="0" smtClean="0"/>
                <a:t>Contribuyentes</a:t>
              </a:r>
              <a:endParaRPr lang="es-AR" sz="1800" b="1" kern="1200" dirty="0"/>
            </a:p>
          </p:txBody>
        </p:sp>
      </p:grpSp>
      <p:grpSp>
        <p:nvGrpSpPr>
          <p:cNvPr id="27"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28" name="27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37" name="36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38"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Tree>
  </p:cSld>
  <p:clrMapOvr>
    <a:masterClrMapping/>
  </p:clrMapOvr>
  <p:transition>
    <p:pull dir="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0" y="1425876"/>
          <a:ext cx="8268100" cy="45610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3 Rectángulo"/>
          <p:cNvSpPr/>
          <p:nvPr/>
        </p:nvSpPr>
        <p:spPr>
          <a:xfrm>
            <a:off x="7740352" y="1772816"/>
            <a:ext cx="1152128" cy="1694284"/>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sp>
        <p:nvSpPr>
          <p:cNvPr id="9" name="8 CuadroTexto"/>
          <p:cNvSpPr txBox="1"/>
          <p:nvPr/>
        </p:nvSpPr>
        <p:spPr>
          <a:xfrm>
            <a:off x="154009" y="5650027"/>
            <a:ext cx="1395664" cy="523220"/>
          </a:xfrm>
          <a:prstGeom prst="rect">
            <a:avLst/>
          </a:prstGeom>
          <a:noFill/>
        </p:spPr>
        <p:txBody>
          <a:bodyPr wrap="square" rtlCol="0">
            <a:spAutoFit/>
          </a:bodyPr>
          <a:lstStyle/>
          <a:p>
            <a:r>
              <a:rPr lang="es-ES" dirty="0" smtClean="0"/>
              <a:t>Cumplimiento voluntario</a:t>
            </a:r>
            <a:endParaRPr lang="es-AR" dirty="0"/>
          </a:p>
        </p:txBody>
      </p:sp>
      <p:grpSp>
        <p:nvGrpSpPr>
          <p:cNvPr id="10" name="9 Grupo"/>
          <p:cNvGrpSpPr/>
          <p:nvPr/>
        </p:nvGrpSpPr>
        <p:grpSpPr>
          <a:xfrm>
            <a:off x="325866" y="1581040"/>
            <a:ext cx="1339307" cy="697468"/>
            <a:chOff x="1171989" y="296222"/>
            <a:chExt cx="1523585" cy="697468"/>
          </a:xfrm>
        </p:grpSpPr>
        <p:sp>
          <p:nvSpPr>
            <p:cNvPr id="14" name="13 Rectángulo redondeado"/>
            <p:cNvSpPr/>
            <p:nvPr/>
          </p:nvSpPr>
          <p:spPr>
            <a:xfrm>
              <a:off x="1171989" y="296222"/>
              <a:ext cx="1523585" cy="697468"/>
            </a:xfrm>
            <a:prstGeom prst="roundRect">
              <a:avLst/>
            </a:prstGeom>
            <a:ln>
              <a:solidFill>
                <a:srgbClr val="C0000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5" name="14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b="0" kern="1200" dirty="0" smtClean="0"/>
                <a:t>Segmento 1 </a:t>
              </a:r>
              <a:r>
                <a:rPr lang="es-ES" sz="1800" b="1" kern="1200" dirty="0" smtClean="0"/>
                <a:t>60.634</a:t>
              </a:r>
              <a:endParaRPr lang="es-AR" sz="1800" b="1" kern="1200" dirty="0"/>
            </a:p>
          </p:txBody>
        </p:sp>
      </p:grpSp>
      <p:grpSp>
        <p:nvGrpSpPr>
          <p:cNvPr id="11" name="10 Grupo"/>
          <p:cNvGrpSpPr/>
          <p:nvPr/>
        </p:nvGrpSpPr>
        <p:grpSpPr>
          <a:xfrm>
            <a:off x="325866" y="2365692"/>
            <a:ext cx="1339307" cy="697468"/>
            <a:chOff x="1171989" y="1080874"/>
            <a:chExt cx="1523585" cy="697468"/>
          </a:xfrm>
        </p:grpSpPr>
        <p:sp>
          <p:nvSpPr>
            <p:cNvPr id="12" name="11 Rectángulo redondeado"/>
            <p:cNvSpPr/>
            <p:nvPr/>
          </p:nvSpPr>
          <p:spPr>
            <a:xfrm>
              <a:off x="1171989" y="1080874"/>
              <a:ext cx="1523585" cy="697468"/>
            </a:xfrm>
            <a:prstGeom prst="roundRect">
              <a:avLst/>
            </a:prstGeom>
            <a:ln>
              <a:solidFill>
                <a:srgbClr val="C0000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3" name="12 Rectángulo"/>
            <p:cNvSpPr/>
            <p:nvPr/>
          </p:nvSpPr>
          <p:spPr>
            <a:xfrm>
              <a:off x="1206037" y="1114922"/>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b="0" kern="1200" dirty="0" smtClean="0"/>
                <a:t>Segmento 2 </a:t>
              </a:r>
              <a:r>
                <a:rPr lang="es-ES" sz="1800" b="1" kern="1200" dirty="0" smtClean="0"/>
                <a:t>207.519</a:t>
              </a:r>
              <a:endParaRPr lang="es-AR" sz="1800" b="1" kern="1200" dirty="0"/>
            </a:p>
          </p:txBody>
        </p:sp>
      </p:grpSp>
      <p:grpSp>
        <p:nvGrpSpPr>
          <p:cNvPr id="16" name="15 Grupo"/>
          <p:cNvGrpSpPr/>
          <p:nvPr/>
        </p:nvGrpSpPr>
        <p:grpSpPr>
          <a:xfrm>
            <a:off x="5099125" y="4362736"/>
            <a:ext cx="1428230" cy="697468"/>
            <a:chOff x="1171989" y="296222"/>
            <a:chExt cx="1523585" cy="697468"/>
          </a:xfrm>
        </p:grpSpPr>
        <p:sp>
          <p:nvSpPr>
            <p:cNvPr id="20" name="19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1" name="20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b="0" kern="1200" dirty="0" smtClean="0"/>
                <a:t>Segmento 1 </a:t>
              </a:r>
              <a:r>
                <a:rPr lang="es-ES" sz="1800" b="1" kern="1200" dirty="0" smtClean="0"/>
                <a:t>86%</a:t>
              </a:r>
              <a:endParaRPr lang="es-AR" sz="1800" b="1" kern="1200" dirty="0"/>
            </a:p>
          </p:txBody>
        </p:sp>
      </p:grpSp>
      <p:grpSp>
        <p:nvGrpSpPr>
          <p:cNvPr id="17" name="16 Grupo"/>
          <p:cNvGrpSpPr/>
          <p:nvPr/>
        </p:nvGrpSpPr>
        <p:grpSpPr>
          <a:xfrm>
            <a:off x="5099125" y="5147388"/>
            <a:ext cx="1428230" cy="697468"/>
            <a:chOff x="1171989" y="1080874"/>
            <a:chExt cx="1523585" cy="697468"/>
          </a:xfrm>
        </p:grpSpPr>
        <p:sp>
          <p:nvSpPr>
            <p:cNvPr id="18" name="17 Rectángulo redondeado"/>
            <p:cNvSpPr/>
            <p:nvPr/>
          </p:nvSpPr>
          <p:spPr>
            <a:xfrm>
              <a:off x="1171989" y="1080874"/>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18 Rectángulo"/>
            <p:cNvSpPr/>
            <p:nvPr/>
          </p:nvSpPr>
          <p:spPr>
            <a:xfrm>
              <a:off x="1206037" y="1114922"/>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b="0" kern="1200" dirty="0" smtClean="0"/>
                <a:t>Segmento 2 </a:t>
              </a:r>
              <a:r>
                <a:rPr lang="es-ES" sz="1800" b="1" kern="1200" dirty="0" smtClean="0"/>
                <a:t>9%</a:t>
              </a:r>
              <a:endParaRPr lang="es-AR" sz="1800" b="1" kern="1200" dirty="0"/>
            </a:p>
          </p:txBody>
        </p:sp>
      </p:grpSp>
      <p:grpSp>
        <p:nvGrpSpPr>
          <p:cNvPr id="23" name="22 Grupo"/>
          <p:cNvGrpSpPr/>
          <p:nvPr/>
        </p:nvGrpSpPr>
        <p:grpSpPr>
          <a:xfrm>
            <a:off x="5684654" y="4874935"/>
            <a:ext cx="457719" cy="457719"/>
            <a:chOff x="490598" y="908658"/>
            <a:chExt cx="457719" cy="457719"/>
          </a:xfrm>
          <a:solidFill>
            <a:srgbClr val="3D5D19"/>
          </a:solidFill>
        </p:grpSpPr>
        <p:sp>
          <p:nvSpPr>
            <p:cNvPr id="27" name="26 Más"/>
            <p:cNvSpPr/>
            <p:nvPr/>
          </p:nvSpPr>
          <p:spPr>
            <a:xfrm>
              <a:off x="490598" y="908658"/>
              <a:ext cx="457719" cy="457719"/>
            </a:xfrm>
            <a:prstGeom prst="mathPlus">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8" name="Más 4"/>
            <p:cNvSpPr/>
            <p:nvPr/>
          </p:nvSpPr>
          <p:spPr>
            <a:xfrm>
              <a:off x="551269" y="1083690"/>
              <a:ext cx="336377" cy="10765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s-AR" sz="700" kern="1200"/>
            </a:p>
          </p:txBody>
        </p:sp>
      </p:grpSp>
      <p:grpSp>
        <p:nvGrpSpPr>
          <p:cNvPr id="24" name="23 Grupo"/>
          <p:cNvGrpSpPr/>
          <p:nvPr/>
        </p:nvGrpSpPr>
        <p:grpSpPr>
          <a:xfrm>
            <a:off x="6509915" y="4957009"/>
            <a:ext cx="250956" cy="293571"/>
            <a:chOff x="1556484" y="990732"/>
            <a:chExt cx="250956" cy="293571"/>
          </a:xfrm>
          <a:solidFill>
            <a:srgbClr val="3D5D19"/>
          </a:solidFill>
        </p:grpSpPr>
        <p:sp>
          <p:nvSpPr>
            <p:cNvPr id="25" name="24 Flecha derecha"/>
            <p:cNvSpPr/>
            <p:nvPr/>
          </p:nvSpPr>
          <p:spPr>
            <a:xfrm>
              <a:off x="1556484" y="990732"/>
              <a:ext cx="250956" cy="293571"/>
            </a:xfrm>
            <a:prstGeom prst="rightArrow">
              <a:avLst>
                <a:gd name="adj1" fmla="val 60000"/>
                <a:gd name="adj2" fmla="val 50000"/>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6" name="Flecha derecha 6"/>
            <p:cNvSpPr/>
            <p:nvPr/>
          </p:nvSpPr>
          <p:spPr>
            <a:xfrm>
              <a:off x="1556484" y="1049446"/>
              <a:ext cx="175669" cy="1761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s-AR" sz="1200" kern="1200"/>
            </a:p>
          </p:txBody>
        </p:sp>
      </p:grpSp>
      <p:grpSp>
        <p:nvGrpSpPr>
          <p:cNvPr id="29" name="28 Grupo"/>
          <p:cNvGrpSpPr/>
          <p:nvPr/>
        </p:nvGrpSpPr>
        <p:grpSpPr>
          <a:xfrm>
            <a:off x="6756960" y="4370760"/>
            <a:ext cx="1212545" cy="1481399"/>
            <a:chOff x="1171989" y="296222"/>
            <a:chExt cx="1523585" cy="697468"/>
          </a:xfrm>
        </p:grpSpPr>
        <p:sp>
          <p:nvSpPr>
            <p:cNvPr id="30" name="29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1" name="30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3600" kern="1200" dirty="0" smtClean="0">
                  <a:solidFill>
                    <a:srgbClr val="3D5D19"/>
                  </a:solidFill>
                </a:rPr>
                <a:t> 95%</a:t>
              </a:r>
              <a:endParaRPr lang="es-AR" sz="3600" b="1" kern="1200" dirty="0">
                <a:solidFill>
                  <a:srgbClr val="3D5D19"/>
                </a:solidFill>
              </a:endParaRPr>
            </a:p>
          </p:txBody>
        </p:sp>
      </p:grpSp>
      <p:grpSp>
        <p:nvGrpSpPr>
          <p:cNvPr id="32" name="31 Grupo"/>
          <p:cNvGrpSpPr/>
          <p:nvPr/>
        </p:nvGrpSpPr>
        <p:grpSpPr>
          <a:xfrm>
            <a:off x="793405" y="2091634"/>
            <a:ext cx="457719" cy="457719"/>
            <a:chOff x="490598" y="908658"/>
            <a:chExt cx="457719" cy="457719"/>
          </a:xfrm>
          <a:solidFill>
            <a:srgbClr val="8A0000"/>
          </a:solidFill>
        </p:grpSpPr>
        <p:sp>
          <p:nvSpPr>
            <p:cNvPr id="33" name="32 Más"/>
            <p:cNvSpPr/>
            <p:nvPr/>
          </p:nvSpPr>
          <p:spPr>
            <a:xfrm>
              <a:off x="490598" y="908658"/>
              <a:ext cx="457719" cy="457719"/>
            </a:xfrm>
            <a:prstGeom prst="mathPlus">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34" name="Más 4"/>
            <p:cNvSpPr/>
            <p:nvPr/>
          </p:nvSpPr>
          <p:spPr>
            <a:xfrm>
              <a:off x="551269" y="1083690"/>
              <a:ext cx="336377" cy="107655"/>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311150">
                <a:lnSpc>
                  <a:spcPct val="90000"/>
                </a:lnSpc>
                <a:spcBef>
                  <a:spcPct val="0"/>
                </a:spcBef>
                <a:spcAft>
                  <a:spcPct val="35000"/>
                </a:spcAft>
              </a:pPr>
              <a:endParaRPr lang="es-AR" sz="700" kern="1200"/>
            </a:p>
          </p:txBody>
        </p:sp>
      </p:grpSp>
      <p:grpSp>
        <p:nvGrpSpPr>
          <p:cNvPr id="35" name="34 Grupo"/>
          <p:cNvGrpSpPr/>
          <p:nvPr/>
        </p:nvGrpSpPr>
        <p:grpSpPr>
          <a:xfrm>
            <a:off x="1666791" y="2173708"/>
            <a:ext cx="250956" cy="293571"/>
            <a:chOff x="1556484" y="990732"/>
            <a:chExt cx="250956" cy="293571"/>
          </a:xfrm>
          <a:solidFill>
            <a:srgbClr val="8A0000"/>
          </a:solidFill>
        </p:grpSpPr>
        <p:sp>
          <p:nvSpPr>
            <p:cNvPr id="36" name="35 Flecha derecha"/>
            <p:cNvSpPr/>
            <p:nvPr/>
          </p:nvSpPr>
          <p:spPr>
            <a:xfrm>
              <a:off x="1556484" y="990732"/>
              <a:ext cx="250956" cy="293571"/>
            </a:xfrm>
            <a:prstGeom prst="rightArrow">
              <a:avLst>
                <a:gd name="adj1" fmla="val 60000"/>
                <a:gd name="adj2" fmla="val 50000"/>
              </a:avLst>
            </a:prstGeom>
            <a:grpFill/>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37" name="Flecha derecha 6"/>
            <p:cNvSpPr/>
            <p:nvPr/>
          </p:nvSpPr>
          <p:spPr>
            <a:xfrm>
              <a:off x="1556484" y="1049446"/>
              <a:ext cx="175669" cy="17614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533400">
                <a:lnSpc>
                  <a:spcPct val="90000"/>
                </a:lnSpc>
                <a:spcBef>
                  <a:spcPct val="0"/>
                </a:spcBef>
                <a:spcAft>
                  <a:spcPct val="35000"/>
                </a:spcAft>
              </a:pPr>
              <a:endParaRPr lang="es-AR" sz="1200" kern="1200"/>
            </a:p>
          </p:txBody>
        </p:sp>
      </p:grpSp>
      <p:grpSp>
        <p:nvGrpSpPr>
          <p:cNvPr id="38" name="37 Grupo"/>
          <p:cNvGrpSpPr/>
          <p:nvPr/>
        </p:nvGrpSpPr>
        <p:grpSpPr>
          <a:xfrm>
            <a:off x="1923420" y="1587459"/>
            <a:ext cx="1108544" cy="1481399"/>
            <a:chOff x="1171989" y="296222"/>
            <a:chExt cx="1523585" cy="697468"/>
          </a:xfrm>
        </p:grpSpPr>
        <p:sp>
          <p:nvSpPr>
            <p:cNvPr id="39" name="38 Rectángulo redondeado"/>
            <p:cNvSpPr/>
            <p:nvPr/>
          </p:nvSpPr>
          <p:spPr>
            <a:xfrm>
              <a:off x="1171989" y="296222"/>
              <a:ext cx="1523585" cy="697468"/>
            </a:xfrm>
            <a:prstGeom prst="roundRect">
              <a:avLst/>
            </a:prstGeom>
            <a:ln>
              <a:solidFill>
                <a:srgbClr val="8A000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0" name="39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2000" kern="1200" dirty="0" smtClean="0">
                  <a:solidFill>
                    <a:srgbClr val="8A0000"/>
                  </a:solidFill>
                </a:rPr>
                <a:t>268.153</a:t>
              </a:r>
              <a:endParaRPr lang="es-AR" sz="2000" b="1" kern="1200" dirty="0">
                <a:solidFill>
                  <a:srgbClr val="8A0000"/>
                </a:solidFill>
              </a:endParaRPr>
            </a:p>
          </p:txBody>
        </p:sp>
      </p:grpSp>
      <p:grpSp>
        <p:nvGrpSpPr>
          <p:cNvPr id="42"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43" name="42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44" name="43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45"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Tree>
  </p:cSld>
  <p:clrMapOvr>
    <a:masterClrMapping/>
  </p:clrMapOvr>
  <p:transition>
    <p:pull dir="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7 Grupo"/>
          <p:cNvGrpSpPr/>
          <p:nvPr/>
        </p:nvGrpSpPr>
        <p:grpSpPr>
          <a:xfrm>
            <a:off x="1022003" y="1688932"/>
            <a:ext cx="8089748" cy="3130493"/>
            <a:chOff x="333491" y="1943982"/>
            <a:chExt cx="7401262" cy="3065924"/>
          </a:xfrm>
        </p:grpSpPr>
        <p:graphicFrame>
          <p:nvGraphicFramePr>
            <p:cNvPr id="40" name="39 Diagrama"/>
            <p:cNvGraphicFramePr/>
            <p:nvPr/>
          </p:nvGraphicFramePr>
          <p:xfrm>
            <a:off x="333491" y="1943982"/>
            <a:ext cx="7401262" cy="306592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8 Rectángulo"/>
            <p:cNvSpPr/>
            <p:nvPr/>
          </p:nvSpPr>
          <p:spPr>
            <a:xfrm>
              <a:off x="634682" y="3511130"/>
              <a:ext cx="1647452" cy="512428"/>
            </a:xfrm>
            <a:prstGeom prst="rect">
              <a:avLst/>
            </a:prstGeom>
          </p:spPr>
          <p:txBody>
            <a:bodyPr wrap="square">
              <a:spAutoFit/>
            </a:bodyPr>
            <a:lstStyle/>
            <a:p>
              <a:pPr marL="0" indent="0" algn="ctr"/>
              <a:r>
                <a:rPr lang="es-AR" dirty="0" smtClean="0">
                  <a:solidFill>
                    <a:schemeClr val="bg1"/>
                  </a:solidFill>
                </a:rPr>
                <a:t>Incumplimiento al vencimiento</a:t>
              </a:r>
              <a:endParaRPr lang="es-AR" dirty="0">
                <a:solidFill>
                  <a:schemeClr val="bg1"/>
                </a:solidFill>
              </a:endParaRPr>
            </a:p>
          </p:txBody>
        </p:sp>
        <p:sp>
          <p:nvSpPr>
            <p:cNvPr id="10" name="9 Rectángulo"/>
            <p:cNvSpPr/>
            <p:nvPr/>
          </p:nvSpPr>
          <p:spPr>
            <a:xfrm>
              <a:off x="3628121" y="3483451"/>
              <a:ext cx="1316735" cy="512428"/>
            </a:xfrm>
            <a:prstGeom prst="rect">
              <a:avLst/>
            </a:prstGeom>
          </p:spPr>
          <p:txBody>
            <a:bodyPr wrap="square">
              <a:spAutoFit/>
            </a:bodyPr>
            <a:lstStyle/>
            <a:p>
              <a:r>
                <a:rPr lang="es-AR" dirty="0" smtClean="0">
                  <a:solidFill>
                    <a:schemeClr val="bg1"/>
                  </a:solidFill>
                </a:rPr>
                <a:t>Localización de contribuyentes</a:t>
              </a:r>
            </a:p>
          </p:txBody>
        </p:sp>
        <p:sp>
          <p:nvSpPr>
            <p:cNvPr id="11" name="10 Rectángulo"/>
            <p:cNvSpPr/>
            <p:nvPr/>
          </p:nvSpPr>
          <p:spPr>
            <a:xfrm>
              <a:off x="4862964" y="3546586"/>
              <a:ext cx="1138886" cy="301429"/>
            </a:xfrm>
            <a:prstGeom prst="rect">
              <a:avLst/>
            </a:prstGeom>
          </p:spPr>
          <p:txBody>
            <a:bodyPr wrap="none">
              <a:spAutoFit/>
            </a:bodyPr>
            <a:lstStyle/>
            <a:p>
              <a:pPr lvl="0"/>
              <a:r>
                <a:rPr lang="es-AR" dirty="0" smtClean="0"/>
                <a:t>Notificaciones</a:t>
              </a:r>
            </a:p>
          </p:txBody>
        </p:sp>
        <p:sp>
          <p:nvSpPr>
            <p:cNvPr id="12" name="11 Rectángulo"/>
            <p:cNvSpPr/>
            <p:nvPr/>
          </p:nvSpPr>
          <p:spPr>
            <a:xfrm>
              <a:off x="6125371" y="3449682"/>
              <a:ext cx="802511" cy="512428"/>
            </a:xfrm>
            <a:prstGeom prst="rect">
              <a:avLst/>
            </a:prstGeom>
          </p:spPr>
          <p:txBody>
            <a:bodyPr wrap="none">
              <a:spAutoFit/>
            </a:bodyPr>
            <a:lstStyle/>
            <a:p>
              <a:pPr lvl="0"/>
              <a:r>
                <a:rPr lang="es-AR" dirty="0" smtClean="0"/>
                <a:t>Boletas </a:t>
              </a:r>
            </a:p>
            <a:p>
              <a:pPr lvl="0"/>
              <a:r>
                <a:rPr lang="es-AR" dirty="0" smtClean="0"/>
                <a:t>de deuda</a:t>
              </a:r>
            </a:p>
          </p:txBody>
        </p:sp>
        <p:sp>
          <p:nvSpPr>
            <p:cNvPr id="19" name="18 Rectángulo"/>
            <p:cNvSpPr/>
            <p:nvPr/>
          </p:nvSpPr>
          <p:spPr>
            <a:xfrm>
              <a:off x="2532818" y="3495734"/>
              <a:ext cx="1388889" cy="512428"/>
            </a:xfrm>
            <a:prstGeom prst="rect">
              <a:avLst/>
            </a:prstGeom>
          </p:spPr>
          <p:txBody>
            <a:bodyPr wrap="square">
              <a:spAutoFit/>
            </a:bodyPr>
            <a:lstStyle/>
            <a:p>
              <a:pPr lvl="0"/>
              <a:r>
                <a:rPr lang="es-AR" dirty="0" smtClean="0"/>
                <a:t>Intimaciones </a:t>
              </a:r>
            </a:p>
            <a:p>
              <a:pPr lvl="0"/>
              <a:r>
                <a:rPr lang="es-AR" dirty="0" smtClean="0"/>
                <a:t>gestionables</a:t>
              </a:r>
            </a:p>
          </p:txBody>
        </p:sp>
      </p:grpSp>
      <p:grpSp>
        <p:nvGrpSpPr>
          <p:cNvPr id="4" name="23 Grupo"/>
          <p:cNvGrpSpPr/>
          <p:nvPr/>
        </p:nvGrpSpPr>
        <p:grpSpPr>
          <a:xfrm>
            <a:off x="2248363" y="2017575"/>
            <a:ext cx="1011214" cy="456686"/>
            <a:chOff x="1171989" y="296222"/>
            <a:chExt cx="1523585" cy="697468"/>
          </a:xfrm>
        </p:grpSpPr>
        <p:sp>
          <p:nvSpPr>
            <p:cNvPr id="25" name="24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6" name="25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$9.461 M</a:t>
              </a:r>
              <a:endParaRPr lang="es-AR" sz="1600" b="1" kern="1200" dirty="0"/>
            </a:p>
          </p:txBody>
        </p:sp>
      </p:grpSp>
      <p:grpSp>
        <p:nvGrpSpPr>
          <p:cNvPr id="5" name="26 Grupo"/>
          <p:cNvGrpSpPr/>
          <p:nvPr/>
        </p:nvGrpSpPr>
        <p:grpSpPr>
          <a:xfrm>
            <a:off x="2250158" y="5117571"/>
            <a:ext cx="1011214" cy="456686"/>
            <a:chOff x="1171989" y="296222"/>
            <a:chExt cx="1523585" cy="697468"/>
          </a:xfrm>
        </p:grpSpPr>
        <p:sp>
          <p:nvSpPr>
            <p:cNvPr id="28" name="27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9" name="28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$4.580 M </a:t>
              </a:r>
              <a:r>
                <a:rPr lang="es-ES" dirty="0" smtClean="0"/>
                <a:t>48%</a:t>
              </a:r>
              <a:endParaRPr lang="es-AR" sz="1600" b="1" kern="1200" dirty="0"/>
            </a:p>
          </p:txBody>
        </p:sp>
      </p:grpSp>
      <p:cxnSp>
        <p:nvCxnSpPr>
          <p:cNvPr id="31" name="30 Conector angular"/>
          <p:cNvCxnSpPr/>
          <p:nvPr/>
        </p:nvCxnSpPr>
        <p:spPr>
          <a:xfrm rot="10800000" flipH="1">
            <a:off x="1351211" y="2245918"/>
            <a:ext cx="897151" cy="1304776"/>
          </a:xfrm>
          <a:prstGeom prst="bentConnector3">
            <a:avLst>
              <a:gd name="adj1" fmla="val -25481"/>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32" name="31 Conector angular"/>
          <p:cNvCxnSpPr/>
          <p:nvPr/>
        </p:nvCxnSpPr>
        <p:spPr>
          <a:xfrm rot="10800000" flipH="1" flipV="1">
            <a:off x="1351212" y="3550694"/>
            <a:ext cx="921544" cy="1795220"/>
          </a:xfrm>
          <a:prstGeom prst="bentConnector3">
            <a:avLst>
              <a:gd name="adj1" fmla="val -24806"/>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3" name="34 Grupo"/>
          <p:cNvGrpSpPr/>
          <p:nvPr/>
        </p:nvGrpSpPr>
        <p:grpSpPr>
          <a:xfrm>
            <a:off x="3680965" y="2019363"/>
            <a:ext cx="1011214" cy="456686"/>
            <a:chOff x="1171989" y="296222"/>
            <a:chExt cx="1523585" cy="697468"/>
          </a:xfrm>
        </p:grpSpPr>
        <p:sp>
          <p:nvSpPr>
            <p:cNvPr id="36" name="35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37" name="36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$1.575 M</a:t>
              </a:r>
              <a:endParaRPr lang="es-AR" sz="1600" b="1" kern="1200" dirty="0"/>
            </a:p>
          </p:txBody>
        </p:sp>
      </p:grpSp>
      <p:grpSp>
        <p:nvGrpSpPr>
          <p:cNvPr id="14" name="37 Grupo"/>
          <p:cNvGrpSpPr/>
          <p:nvPr/>
        </p:nvGrpSpPr>
        <p:grpSpPr>
          <a:xfrm>
            <a:off x="3682752" y="5119357"/>
            <a:ext cx="1011214" cy="456686"/>
            <a:chOff x="1171989" y="296222"/>
            <a:chExt cx="1523585" cy="697468"/>
          </a:xfrm>
        </p:grpSpPr>
        <p:sp>
          <p:nvSpPr>
            <p:cNvPr id="39" name="38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2" name="41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$454 M       </a:t>
              </a:r>
              <a:r>
                <a:rPr lang="es-ES" dirty="0" smtClean="0"/>
                <a:t>29%</a:t>
              </a:r>
              <a:endParaRPr lang="es-AR" sz="1600" b="1" kern="1200" dirty="0"/>
            </a:p>
          </p:txBody>
        </p:sp>
      </p:grpSp>
      <p:grpSp>
        <p:nvGrpSpPr>
          <p:cNvPr id="15" name="58 Grupo"/>
          <p:cNvGrpSpPr/>
          <p:nvPr/>
        </p:nvGrpSpPr>
        <p:grpSpPr>
          <a:xfrm>
            <a:off x="4833859" y="2021151"/>
            <a:ext cx="1011214" cy="456686"/>
            <a:chOff x="1171989" y="296222"/>
            <a:chExt cx="1523585" cy="697468"/>
          </a:xfrm>
        </p:grpSpPr>
        <p:sp>
          <p:nvSpPr>
            <p:cNvPr id="60" name="59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1" name="60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$132 M</a:t>
              </a:r>
              <a:endParaRPr lang="es-AR" sz="1600" b="1" kern="1200" dirty="0"/>
            </a:p>
          </p:txBody>
        </p:sp>
      </p:grpSp>
      <p:cxnSp>
        <p:nvCxnSpPr>
          <p:cNvPr id="69" name="68 Conector recto"/>
          <p:cNvCxnSpPr/>
          <p:nvPr/>
        </p:nvCxnSpPr>
        <p:spPr>
          <a:xfrm rot="16200000" flipH="1">
            <a:off x="4949600" y="2867703"/>
            <a:ext cx="782986" cy="3254"/>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0" name="69 Conector recto"/>
          <p:cNvCxnSpPr/>
          <p:nvPr/>
        </p:nvCxnSpPr>
        <p:spPr>
          <a:xfrm rot="5400000">
            <a:off x="3787110" y="2873901"/>
            <a:ext cx="797315" cy="1610"/>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73" name="72 Conector recto"/>
          <p:cNvCxnSpPr/>
          <p:nvPr/>
        </p:nvCxnSpPr>
        <p:spPr>
          <a:xfrm rot="16200000" flipH="1">
            <a:off x="3525274" y="4456271"/>
            <a:ext cx="1322773" cy="3397"/>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7" name="75 Grupo"/>
          <p:cNvGrpSpPr/>
          <p:nvPr/>
        </p:nvGrpSpPr>
        <p:grpSpPr>
          <a:xfrm>
            <a:off x="4835646" y="5121145"/>
            <a:ext cx="1011214" cy="456686"/>
            <a:chOff x="1171989" y="296222"/>
            <a:chExt cx="1523585" cy="697468"/>
          </a:xfrm>
        </p:grpSpPr>
        <p:sp>
          <p:nvSpPr>
            <p:cNvPr id="77" name="76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78" name="77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$14 M            </a:t>
              </a:r>
              <a:r>
                <a:rPr lang="es-ES" dirty="0" smtClean="0"/>
                <a:t>11%</a:t>
              </a:r>
              <a:endParaRPr lang="es-AR" sz="1600" b="1" kern="1200" dirty="0"/>
            </a:p>
          </p:txBody>
        </p:sp>
      </p:grpSp>
      <p:cxnSp>
        <p:nvCxnSpPr>
          <p:cNvPr id="79" name="78 Conector recto"/>
          <p:cNvCxnSpPr/>
          <p:nvPr/>
        </p:nvCxnSpPr>
        <p:spPr>
          <a:xfrm rot="5400000">
            <a:off x="4673436" y="4451861"/>
            <a:ext cx="1337102" cy="1467"/>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18" name="82 Grupo"/>
          <p:cNvGrpSpPr/>
          <p:nvPr/>
        </p:nvGrpSpPr>
        <p:grpSpPr>
          <a:xfrm>
            <a:off x="6094333" y="2022939"/>
            <a:ext cx="1011214" cy="456686"/>
            <a:chOff x="1171989" y="296222"/>
            <a:chExt cx="1523585" cy="697468"/>
          </a:xfrm>
        </p:grpSpPr>
        <p:sp>
          <p:nvSpPr>
            <p:cNvPr id="84" name="83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85" name="84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$2.404 M</a:t>
              </a:r>
              <a:endParaRPr lang="es-AR" sz="1600" b="1" kern="1200" dirty="0"/>
            </a:p>
          </p:txBody>
        </p:sp>
      </p:grpSp>
      <p:cxnSp>
        <p:nvCxnSpPr>
          <p:cNvPr id="86" name="85 Conector recto"/>
          <p:cNvCxnSpPr/>
          <p:nvPr/>
        </p:nvCxnSpPr>
        <p:spPr>
          <a:xfrm rot="5400000">
            <a:off x="6174756" y="2900103"/>
            <a:ext cx="845662" cy="4706"/>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1" name="88 Grupo"/>
          <p:cNvGrpSpPr/>
          <p:nvPr/>
        </p:nvGrpSpPr>
        <p:grpSpPr>
          <a:xfrm>
            <a:off x="6096120" y="5122933"/>
            <a:ext cx="1011214" cy="456686"/>
            <a:chOff x="1171989" y="296222"/>
            <a:chExt cx="1523585" cy="697468"/>
          </a:xfrm>
        </p:grpSpPr>
        <p:sp>
          <p:nvSpPr>
            <p:cNvPr id="90" name="89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1" name="90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$942 M     </a:t>
              </a:r>
              <a:r>
                <a:rPr lang="es-ES" dirty="0" smtClean="0"/>
                <a:t>39%</a:t>
              </a:r>
              <a:endParaRPr lang="es-AR" sz="1600" b="1" kern="1200" dirty="0"/>
            </a:p>
          </p:txBody>
        </p:sp>
      </p:grpSp>
      <p:cxnSp>
        <p:nvCxnSpPr>
          <p:cNvPr id="92" name="91 Conector recto"/>
          <p:cNvCxnSpPr/>
          <p:nvPr/>
        </p:nvCxnSpPr>
        <p:spPr>
          <a:xfrm rot="16200000" flipH="1">
            <a:off x="5853546" y="4374751"/>
            <a:ext cx="1489869" cy="6493"/>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grpSp>
        <p:nvGrpSpPr>
          <p:cNvPr id="24" name="94 Grupo"/>
          <p:cNvGrpSpPr/>
          <p:nvPr/>
        </p:nvGrpSpPr>
        <p:grpSpPr>
          <a:xfrm>
            <a:off x="7290259" y="2024727"/>
            <a:ext cx="1011214" cy="456686"/>
            <a:chOff x="1171989" y="296222"/>
            <a:chExt cx="1523585" cy="697468"/>
          </a:xfrm>
        </p:grpSpPr>
        <p:sp>
          <p:nvSpPr>
            <p:cNvPr id="96" name="95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97" name="96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$1.697 M</a:t>
              </a:r>
              <a:endParaRPr lang="es-AR" sz="1600" b="1" kern="1200" dirty="0"/>
            </a:p>
          </p:txBody>
        </p:sp>
      </p:grpSp>
      <p:grpSp>
        <p:nvGrpSpPr>
          <p:cNvPr id="27" name="97 Grupo"/>
          <p:cNvGrpSpPr/>
          <p:nvPr/>
        </p:nvGrpSpPr>
        <p:grpSpPr>
          <a:xfrm>
            <a:off x="7292046" y="5124721"/>
            <a:ext cx="1011214" cy="456686"/>
            <a:chOff x="1171989" y="296222"/>
            <a:chExt cx="1523585" cy="697468"/>
          </a:xfrm>
        </p:grpSpPr>
        <p:sp>
          <p:nvSpPr>
            <p:cNvPr id="99" name="98 Rectángulo redondeado"/>
            <p:cNvSpPr/>
            <p:nvPr/>
          </p:nvSpPr>
          <p:spPr>
            <a:xfrm>
              <a:off x="1171989" y="296222"/>
              <a:ext cx="1523585" cy="697468"/>
            </a:xfrm>
            <a:prstGeom prst="roundRect">
              <a:avLst/>
            </a:prstGeom>
            <a:ln>
              <a:solidFill>
                <a:schemeClr val="accent3">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00" name="99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600" dirty="0" smtClean="0"/>
                <a:t>$1.266 M          </a:t>
              </a:r>
              <a:r>
                <a:rPr lang="es-ES" dirty="0" smtClean="0"/>
                <a:t>75%</a:t>
              </a:r>
              <a:endParaRPr lang="es-AR" sz="1600" b="1" kern="1200" dirty="0"/>
            </a:p>
          </p:txBody>
        </p:sp>
      </p:grpSp>
      <p:cxnSp>
        <p:nvCxnSpPr>
          <p:cNvPr id="101" name="100 Conector recto"/>
          <p:cNvCxnSpPr/>
          <p:nvPr/>
        </p:nvCxnSpPr>
        <p:spPr>
          <a:xfrm rot="16200000" flipH="1">
            <a:off x="7106868" y="4433935"/>
            <a:ext cx="1375159" cy="6411"/>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04" name="103 Conector recto"/>
          <p:cNvCxnSpPr/>
          <p:nvPr/>
        </p:nvCxnSpPr>
        <p:spPr>
          <a:xfrm rot="5400000">
            <a:off x="7421090" y="2851565"/>
            <a:ext cx="744929" cy="4624"/>
          </a:xfrm>
          <a:prstGeom prst="line">
            <a:avLst/>
          </a:prstGeom>
          <a:ln w="9525">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71" name="70 Rectángulo"/>
          <p:cNvSpPr/>
          <p:nvPr/>
        </p:nvSpPr>
        <p:spPr>
          <a:xfrm>
            <a:off x="3593066" y="1570093"/>
            <a:ext cx="1194098" cy="41209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200" b="1" kern="1200" dirty="0" smtClean="0">
                <a:solidFill>
                  <a:srgbClr val="C00000"/>
                </a:solidFill>
              </a:rPr>
              <a:t>NSMM $685 M</a:t>
            </a:r>
            <a:endParaRPr lang="es-AR" sz="1200" b="1" kern="1200" dirty="0">
              <a:solidFill>
                <a:srgbClr val="C00000"/>
              </a:solidFill>
            </a:endParaRPr>
          </a:p>
        </p:txBody>
      </p:sp>
      <p:sp>
        <p:nvSpPr>
          <p:cNvPr id="72" name="71 Rectángulo"/>
          <p:cNvSpPr/>
          <p:nvPr/>
        </p:nvSpPr>
        <p:spPr>
          <a:xfrm>
            <a:off x="3582308" y="5649033"/>
            <a:ext cx="1215614" cy="41209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200" b="1" kern="1200" dirty="0" smtClean="0">
                <a:solidFill>
                  <a:srgbClr val="C00000"/>
                </a:solidFill>
              </a:rPr>
              <a:t>NSMM  $458 M</a:t>
            </a:r>
            <a:r>
              <a:rPr lang="es-AR" sz="1200" dirty="0" smtClean="0">
                <a:solidFill>
                  <a:srgbClr val="C00000"/>
                </a:solidFill>
              </a:rPr>
              <a:t>                 </a:t>
            </a:r>
            <a:r>
              <a:rPr lang="es-AR" dirty="0" smtClean="0">
                <a:solidFill>
                  <a:srgbClr val="C00000"/>
                </a:solidFill>
              </a:rPr>
              <a:t>67%</a:t>
            </a:r>
            <a:endParaRPr lang="es-ES" sz="1200" b="1" kern="1200" dirty="0" smtClean="0">
              <a:solidFill>
                <a:srgbClr val="C00000"/>
              </a:solidFill>
            </a:endParaRPr>
          </a:p>
        </p:txBody>
      </p:sp>
      <p:sp>
        <p:nvSpPr>
          <p:cNvPr id="74" name="73 Rectángulo"/>
          <p:cNvSpPr/>
          <p:nvPr/>
        </p:nvSpPr>
        <p:spPr>
          <a:xfrm>
            <a:off x="5187038" y="1561123"/>
            <a:ext cx="1568770" cy="41209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200" b="1" kern="1200" dirty="0" smtClean="0">
                <a:solidFill>
                  <a:srgbClr val="C00000"/>
                </a:solidFill>
              </a:rPr>
              <a:t>$938 M  con                               +30 días de intimado</a:t>
            </a:r>
            <a:endParaRPr lang="es-AR" sz="1200" b="1" kern="1200" dirty="0">
              <a:solidFill>
                <a:srgbClr val="C00000"/>
              </a:solidFill>
            </a:endParaRPr>
          </a:p>
        </p:txBody>
      </p:sp>
      <p:sp>
        <p:nvSpPr>
          <p:cNvPr id="75" name="74 Rectángulo"/>
          <p:cNvSpPr/>
          <p:nvPr/>
        </p:nvSpPr>
        <p:spPr>
          <a:xfrm>
            <a:off x="5251586" y="5650821"/>
            <a:ext cx="1493466" cy="41209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sz="1200" b="1" kern="1200" dirty="0" smtClean="0">
                <a:solidFill>
                  <a:srgbClr val="C00000"/>
                </a:solidFill>
              </a:rPr>
              <a:t>$241 M con                             +30 días de intimado</a:t>
            </a:r>
            <a:r>
              <a:rPr lang="es-AR" sz="1200" dirty="0" smtClean="0">
                <a:solidFill>
                  <a:srgbClr val="C00000"/>
                </a:solidFill>
              </a:rPr>
              <a:t>                             </a:t>
            </a:r>
            <a:r>
              <a:rPr lang="es-AR" dirty="0" smtClean="0">
                <a:solidFill>
                  <a:srgbClr val="C00000"/>
                </a:solidFill>
              </a:rPr>
              <a:t>26%</a:t>
            </a:r>
            <a:endParaRPr lang="es-ES" sz="1200" b="1" kern="1200" dirty="0" smtClean="0">
              <a:solidFill>
                <a:srgbClr val="C00000"/>
              </a:solidFill>
            </a:endParaRPr>
          </a:p>
        </p:txBody>
      </p:sp>
      <p:grpSp>
        <p:nvGrpSpPr>
          <p:cNvPr id="30" name="14 Grupo"/>
          <p:cNvGrpSpPr/>
          <p:nvPr/>
        </p:nvGrpSpPr>
        <p:grpSpPr>
          <a:xfrm>
            <a:off x="605577" y="2065133"/>
            <a:ext cx="1459902" cy="355336"/>
            <a:chOff x="1171989" y="296222"/>
            <a:chExt cx="1546377" cy="697468"/>
          </a:xfrm>
        </p:grpSpPr>
        <p:sp>
          <p:nvSpPr>
            <p:cNvPr id="16" name="15 Rectángulo redondeado"/>
            <p:cNvSpPr/>
            <p:nvPr/>
          </p:nvSpPr>
          <p:spPr>
            <a:xfrm>
              <a:off x="1171989" y="296222"/>
              <a:ext cx="1523585" cy="697468"/>
            </a:xfrm>
            <a:prstGeom prst="roundRect">
              <a:avLst/>
            </a:prstGeom>
            <a:ln>
              <a:solidFill>
                <a:srgbClr val="C0000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0" name="19 Rectángulo"/>
            <p:cNvSpPr/>
            <p:nvPr/>
          </p:nvSpPr>
          <p:spPr>
            <a:xfrm>
              <a:off x="1206037" y="330269"/>
              <a:ext cx="1512329" cy="629371"/>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b="1" kern="1200" dirty="0" smtClean="0"/>
                <a:t>Todos</a:t>
              </a:r>
              <a:endParaRPr lang="es-AR" b="1" kern="1200" dirty="0"/>
            </a:p>
          </p:txBody>
        </p:sp>
      </p:grpSp>
      <p:grpSp>
        <p:nvGrpSpPr>
          <p:cNvPr id="33" name="20 Grupo"/>
          <p:cNvGrpSpPr/>
          <p:nvPr/>
        </p:nvGrpSpPr>
        <p:grpSpPr>
          <a:xfrm>
            <a:off x="605577" y="5165257"/>
            <a:ext cx="1436598" cy="355336"/>
            <a:chOff x="1171989" y="296222"/>
            <a:chExt cx="1523585" cy="697468"/>
          </a:xfrm>
        </p:grpSpPr>
        <p:sp>
          <p:nvSpPr>
            <p:cNvPr id="22" name="21 Rectángulo redondeado"/>
            <p:cNvSpPr/>
            <p:nvPr/>
          </p:nvSpPr>
          <p:spPr>
            <a:xfrm>
              <a:off x="1171989" y="296222"/>
              <a:ext cx="1523585" cy="697468"/>
            </a:xfrm>
            <a:prstGeom prst="roundRect">
              <a:avLst/>
            </a:prstGeom>
            <a:ln>
              <a:solidFill>
                <a:srgbClr val="C00000"/>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3" name="22 Rectángulo"/>
            <p:cNvSpPr/>
            <p:nvPr/>
          </p:nvSpPr>
          <p:spPr>
            <a:xfrm>
              <a:off x="1206037" y="330270"/>
              <a:ext cx="1455489" cy="629372"/>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s-ES" kern="1200" dirty="0" smtClean="0"/>
                <a:t>Segmento</a:t>
              </a:r>
              <a:r>
                <a:rPr lang="es-ES" b="0" kern="1200" dirty="0" smtClean="0"/>
                <a:t> </a:t>
              </a:r>
              <a:r>
                <a:rPr lang="es-ES" b="1" kern="1200" dirty="0" smtClean="0"/>
                <a:t>1</a:t>
              </a:r>
              <a:endParaRPr lang="es-AR" b="1" kern="1200" dirty="0"/>
            </a:p>
          </p:txBody>
        </p:sp>
      </p:grpSp>
      <p:sp>
        <p:nvSpPr>
          <p:cNvPr id="66" name="65 Rectángulo redondeado"/>
          <p:cNvSpPr/>
          <p:nvPr/>
        </p:nvSpPr>
        <p:spPr>
          <a:xfrm rot="19698148">
            <a:off x="250798" y="1500633"/>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2012</a:t>
            </a:r>
            <a:endParaRPr lang="es-AR" dirty="0"/>
          </a:p>
        </p:txBody>
      </p:sp>
      <p:grpSp>
        <p:nvGrpSpPr>
          <p:cNvPr id="65"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67" name="66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68" name="67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76"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1000"/>
                                        <p:tgtEl>
                                          <p:spTgt spid="30"/>
                                        </p:tgtEl>
                                      </p:cBhvr>
                                    </p:animEffect>
                                  </p:childTnLst>
                                </p:cTn>
                              </p:par>
                              <p:par>
                                <p:cTn id="8" presetID="10" presetClass="entr" presetSubtype="0" fill="hold" nodeType="withEffect">
                                  <p:stCondLst>
                                    <p:cond delay="0"/>
                                  </p:stCondLst>
                                  <p:childTnLst>
                                    <p:set>
                                      <p:cBhvr>
                                        <p:cTn id="9" dur="1" fill="hold">
                                          <p:stCondLst>
                                            <p:cond delay="0"/>
                                          </p:stCondLst>
                                        </p:cTn>
                                        <p:tgtEl>
                                          <p:spTgt spid="33"/>
                                        </p:tgtEl>
                                        <p:attrNameLst>
                                          <p:attrName>style.visibility</p:attrName>
                                        </p:attrNameLst>
                                      </p:cBhvr>
                                      <p:to>
                                        <p:strVal val="visible"/>
                                      </p:to>
                                    </p:set>
                                    <p:animEffect transition="in" filter="fade">
                                      <p:cBhvr>
                                        <p:cTn id="10" dur="1000"/>
                                        <p:tgtEl>
                                          <p:spTgt spid="33"/>
                                        </p:tgtEl>
                                      </p:cBhvr>
                                    </p:animEffect>
                                  </p:childTnLst>
                                </p:cTn>
                              </p:par>
                            </p:childTnLst>
                          </p:cTn>
                        </p:par>
                        <p:par>
                          <p:cTn id="11" fill="hold">
                            <p:stCondLst>
                              <p:cond delay="1000"/>
                            </p:stCondLst>
                            <p:childTnLst>
                              <p:par>
                                <p:cTn id="12" presetID="22" presetClass="entr" presetSubtype="4" fill="hold" nodeType="afterEffect">
                                  <p:stCondLst>
                                    <p:cond delay="0"/>
                                  </p:stCondLst>
                                  <p:childTnLst>
                                    <p:set>
                                      <p:cBhvr>
                                        <p:cTn id="13" dur="1" fill="hold">
                                          <p:stCondLst>
                                            <p:cond delay="0"/>
                                          </p:stCondLst>
                                        </p:cTn>
                                        <p:tgtEl>
                                          <p:spTgt spid="31"/>
                                        </p:tgtEl>
                                        <p:attrNameLst>
                                          <p:attrName>style.visibility</p:attrName>
                                        </p:attrNameLst>
                                      </p:cBhvr>
                                      <p:to>
                                        <p:strVal val="visible"/>
                                      </p:to>
                                    </p:set>
                                    <p:animEffect transition="in" filter="wipe(down)">
                                      <p:cBhvr>
                                        <p:cTn id="14" dur="500"/>
                                        <p:tgtEl>
                                          <p:spTgt spid="31"/>
                                        </p:tgtEl>
                                      </p:cBhvr>
                                    </p:animEffect>
                                  </p:childTnLst>
                                </p:cTn>
                              </p:par>
                              <p:par>
                                <p:cTn id="15" presetID="22" presetClass="entr" presetSubtype="1" fill="hold" nodeType="with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up)">
                                      <p:cBhvr>
                                        <p:cTn id="17" dur="500"/>
                                        <p:tgtEl>
                                          <p:spTgt spid="32"/>
                                        </p:tgtEl>
                                      </p:cBhvr>
                                    </p:animEffect>
                                  </p:childTnLst>
                                </p:cTn>
                              </p:par>
                            </p:childTnLst>
                          </p:cTn>
                        </p:par>
                        <p:par>
                          <p:cTn id="18" fill="hold">
                            <p:stCondLst>
                              <p:cond delay="1500"/>
                            </p:stCondLst>
                            <p:childTnLst>
                              <p:par>
                                <p:cTn id="19" presetID="22" presetClass="entr" presetSubtype="8"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wipe(left)">
                                      <p:cBhvr>
                                        <p:cTn id="21" dur="500"/>
                                        <p:tgtEl>
                                          <p:spTgt spid="4"/>
                                        </p:tgtEl>
                                      </p:cBhvr>
                                    </p:animEffect>
                                  </p:childTnLst>
                                </p:cTn>
                              </p:par>
                              <p:par>
                                <p:cTn id="22" presetID="22" presetClass="entr" presetSubtype="8" fill="hold" nodeType="with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wipe(left)">
                                      <p:cBhvr>
                                        <p:cTn id="24" dur="500"/>
                                        <p:tgtEl>
                                          <p:spTgt spid="5"/>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4" fill="hold" nodeType="clickEffect">
                                  <p:stCondLst>
                                    <p:cond delay="0"/>
                                  </p:stCondLst>
                                  <p:childTnLst>
                                    <p:set>
                                      <p:cBhvr>
                                        <p:cTn id="28" dur="1" fill="hold">
                                          <p:stCondLst>
                                            <p:cond delay="0"/>
                                          </p:stCondLst>
                                        </p:cTn>
                                        <p:tgtEl>
                                          <p:spTgt spid="70"/>
                                        </p:tgtEl>
                                        <p:attrNameLst>
                                          <p:attrName>style.visibility</p:attrName>
                                        </p:attrNameLst>
                                      </p:cBhvr>
                                      <p:to>
                                        <p:strVal val="visible"/>
                                      </p:to>
                                    </p:set>
                                    <p:animEffect transition="in" filter="wipe(down)">
                                      <p:cBhvr>
                                        <p:cTn id="29" dur="500"/>
                                        <p:tgtEl>
                                          <p:spTgt spid="70"/>
                                        </p:tgtEl>
                                      </p:cBhvr>
                                    </p:animEffect>
                                  </p:childTnLst>
                                </p:cTn>
                              </p:par>
                              <p:par>
                                <p:cTn id="30" presetID="22" presetClass="entr" presetSubtype="1" fill="hold" nodeType="withEffect">
                                  <p:stCondLst>
                                    <p:cond delay="0"/>
                                  </p:stCondLst>
                                  <p:childTnLst>
                                    <p:set>
                                      <p:cBhvr>
                                        <p:cTn id="31" dur="1" fill="hold">
                                          <p:stCondLst>
                                            <p:cond delay="0"/>
                                          </p:stCondLst>
                                        </p:cTn>
                                        <p:tgtEl>
                                          <p:spTgt spid="73"/>
                                        </p:tgtEl>
                                        <p:attrNameLst>
                                          <p:attrName>style.visibility</p:attrName>
                                        </p:attrNameLst>
                                      </p:cBhvr>
                                      <p:to>
                                        <p:strVal val="visible"/>
                                      </p:to>
                                    </p:set>
                                    <p:animEffect transition="in" filter="wipe(up)">
                                      <p:cBhvr>
                                        <p:cTn id="32" dur="500"/>
                                        <p:tgtEl>
                                          <p:spTgt spid="73"/>
                                        </p:tgtEl>
                                      </p:cBhvr>
                                    </p:animEffect>
                                  </p:childTnLst>
                                </p:cTn>
                              </p:par>
                            </p:childTnLst>
                          </p:cTn>
                        </p:par>
                        <p:par>
                          <p:cTn id="33" fill="hold">
                            <p:stCondLst>
                              <p:cond delay="500"/>
                            </p:stCondLst>
                            <p:childTnLst>
                              <p:par>
                                <p:cTn id="34" presetID="22" presetClass="entr" presetSubtype="4" fill="hold" nodeType="after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wipe(down)">
                                      <p:cBhvr>
                                        <p:cTn id="36" dur="500"/>
                                        <p:tgtEl>
                                          <p:spTgt spid="13"/>
                                        </p:tgtEl>
                                      </p:cBhvr>
                                    </p:animEffect>
                                  </p:childTnLst>
                                </p:cTn>
                              </p:par>
                              <p:par>
                                <p:cTn id="37" presetID="22" presetClass="entr" presetSubtype="1" fill="hold" nodeType="withEffect">
                                  <p:stCondLst>
                                    <p:cond delay="0"/>
                                  </p:stCondLst>
                                  <p:childTnLst>
                                    <p:set>
                                      <p:cBhvr>
                                        <p:cTn id="38" dur="1" fill="hold">
                                          <p:stCondLst>
                                            <p:cond delay="0"/>
                                          </p:stCondLst>
                                        </p:cTn>
                                        <p:tgtEl>
                                          <p:spTgt spid="14"/>
                                        </p:tgtEl>
                                        <p:attrNameLst>
                                          <p:attrName>style.visibility</p:attrName>
                                        </p:attrNameLst>
                                      </p:cBhvr>
                                      <p:to>
                                        <p:strVal val="visible"/>
                                      </p:to>
                                    </p:set>
                                    <p:animEffect transition="in" filter="wipe(up)">
                                      <p:cBhvr>
                                        <p:cTn id="39" dur="500"/>
                                        <p:tgtEl>
                                          <p:spTgt spid="14"/>
                                        </p:tgtEl>
                                      </p:cBhvr>
                                    </p:animEffect>
                                  </p:childTnLst>
                                </p:cTn>
                              </p:par>
                            </p:childTnLst>
                          </p:cTn>
                        </p:par>
                        <p:par>
                          <p:cTn id="40" fill="hold">
                            <p:stCondLst>
                              <p:cond delay="1000"/>
                            </p:stCondLst>
                            <p:childTnLst>
                              <p:par>
                                <p:cTn id="41" presetID="22" presetClass="entr" presetSubtype="1" fill="hold" grpId="0" nodeType="afterEffect">
                                  <p:stCondLst>
                                    <p:cond delay="0"/>
                                  </p:stCondLst>
                                  <p:childTnLst>
                                    <p:set>
                                      <p:cBhvr>
                                        <p:cTn id="42" dur="1" fill="hold">
                                          <p:stCondLst>
                                            <p:cond delay="0"/>
                                          </p:stCondLst>
                                        </p:cTn>
                                        <p:tgtEl>
                                          <p:spTgt spid="72"/>
                                        </p:tgtEl>
                                        <p:attrNameLst>
                                          <p:attrName>style.visibility</p:attrName>
                                        </p:attrNameLst>
                                      </p:cBhvr>
                                      <p:to>
                                        <p:strVal val="visible"/>
                                      </p:to>
                                    </p:set>
                                    <p:animEffect transition="in" filter="wipe(up)">
                                      <p:cBhvr>
                                        <p:cTn id="43" dur="500"/>
                                        <p:tgtEl>
                                          <p:spTgt spid="72"/>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71"/>
                                        </p:tgtEl>
                                        <p:attrNameLst>
                                          <p:attrName>style.visibility</p:attrName>
                                        </p:attrNameLst>
                                      </p:cBhvr>
                                      <p:to>
                                        <p:strVal val="visible"/>
                                      </p:to>
                                    </p:set>
                                    <p:animEffect transition="in" filter="wipe(down)">
                                      <p:cBhvr>
                                        <p:cTn id="46" dur="500"/>
                                        <p:tgtEl>
                                          <p:spTgt spid="71"/>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69"/>
                                        </p:tgtEl>
                                        <p:attrNameLst>
                                          <p:attrName>style.visibility</p:attrName>
                                        </p:attrNameLst>
                                      </p:cBhvr>
                                      <p:to>
                                        <p:strVal val="visible"/>
                                      </p:to>
                                    </p:set>
                                    <p:animEffect transition="in" filter="wipe(down)">
                                      <p:cBhvr>
                                        <p:cTn id="51" dur="500"/>
                                        <p:tgtEl>
                                          <p:spTgt spid="69"/>
                                        </p:tgtEl>
                                      </p:cBhvr>
                                    </p:animEffect>
                                  </p:childTnLst>
                                </p:cTn>
                              </p:par>
                              <p:par>
                                <p:cTn id="52" presetID="22" presetClass="entr" presetSubtype="1" fill="hold" nodeType="withEffect">
                                  <p:stCondLst>
                                    <p:cond delay="0"/>
                                  </p:stCondLst>
                                  <p:childTnLst>
                                    <p:set>
                                      <p:cBhvr>
                                        <p:cTn id="53" dur="1" fill="hold">
                                          <p:stCondLst>
                                            <p:cond delay="0"/>
                                          </p:stCondLst>
                                        </p:cTn>
                                        <p:tgtEl>
                                          <p:spTgt spid="79"/>
                                        </p:tgtEl>
                                        <p:attrNameLst>
                                          <p:attrName>style.visibility</p:attrName>
                                        </p:attrNameLst>
                                      </p:cBhvr>
                                      <p:to>
                                        <p:strVal val="visible"/>
                                      </p:to>
                                    </p:set>
                                    <p:animEffect transition="in" filter="wipe(up)">
                                      <p:cBhvr>
                                        <p:cTn id="54" dur="500"/>
                                        <p:tgtEl>
                                          <p:spTgt spid="79"/>
                                        </p:tgtEl>
                                      </p:cBhvr>
                                    </p:animEffect>
                                  </p:childTnLst>
                                </p:cTn>
                              </p:par>
                            </p:childTnLst>
                          </p:cTn>
                        </p:par>
                        <p:par>
                          <p:cTn id="55" fill="hold">
                            <p:stCondLst>
                              <p:cond delay="500"/>
                            </p:stCondLst>
                            <p:childTnLst>
                              <p:par>
                                <p:cTn id="56" presetID="22" presetClass="entr" presetSubtype="4" fill="hold" nodeType="afterEffect">
                                  <p:stCondLst>
                                    <p:cond delay="0"/>
                                  </p:stCondLst>
                                  <p:childTnLst>
                                    <p:set>
                                      <p:cBhvr>
                                        <p:cTn id="57" dur="1" fill="hold">
                                          <p:stCondLst>
                                            <p:cond delay="0"/>
                                          </p:stCondLst>
                                        </p:cTn>
                                        <p:tgtEl>
                                          <p:spTgt spid="15"/>
                                        </p:tgtEl>
                                        <p:attrNameLst>
                                          <p:attrName>style.visibility</p:attrName>
                                        </p:attrNameLst>
                                      </p:cBhvr>
                                      <p:to>
                                        <p:strVal val="visible"/>
                                      </p:to>
                                    </p:set>
                                    <p:animEffect transition="in" filter="wipe(down)">
                                      <p:cBhvr>
                                        <p:cTn id="58" dur="500"/>
                                        <p:tgtEl>
                                          <p:spTgt spid="15"/>
                                        </p:tgtEl>
                                      </p:cBhvr>
                                    </p:animEffect>
                                  </p:childTnLst>
                                </p:cTn>
                              </p:par>
                              <p:par>
                                <p:cTn id="59" presetID="22" presetClass="entr" presetSubtype="1" fill="hold" nodeType="with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wipe(up)">
                                      <p:cBhvr>
                                        <p:cTn id="61" dur="500"/>
                                        <p:tgtEl>
                                          <p:spTgt spid="17"/>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nodeType="clickEffect">
                                  <p:stCondLst>
                                    <p:cond delay="0"/>
                                  </p:stCondLst>
                                  <p:childTnLst>
                                    <p:set>
                                      <p:cBhvr>
                                        <p:cTn id="65" dur="1" fill="hold">
                                          <p:stCondLst>
                                            <p:cond delay="0"/>
                                          </p:stCondLst>
                                        </p:cTn>
                                        <p:tgtEl>
                                          <p:spTgt spid="86"/>
                                        </p:tgtEl>
                                        <p:attrNameLst>
                                          <p:attrName>style.visibility</p:attrName>
                                        </p:attrNameLst>
                                      </p:cBhvr>
                                      <p:to>
                                        <p:strVal val="visible"/>
                                      </p:to>
                                    </p:set>
                                    <p:animEffect transition="in" filter="wipe(down)">
                                      <p:cBhvr>
                                        <p:cTn id="66" dur="500"/>
                                        <p:tgtEl>
                                          <p:spTgt spid="86"/>
                                        </p:tgtEl>
                                      </p:cBhvr>
                                    </p:animEffect>
                                  </p:childTnLst>
                                </p:cTn>
                              </p:par>
                              <p:par>
                                <p:cTn id="67" presetID="22" presetClass="entr" presetSubtype="1" fill="hold" nodeType="withEffect">
                                  <p:stCondLst>
                                    <p:cond delay="0"/>
                                  </p:stCondLst>
                                  <p:childTnLst>
                                    <p:set>
                                      <p:cBhvr>
                                        <p:cTn id="68" dur="1" fill="hold">
                                          <p:stCondLst>
                                            <p:cond delay="0"/>
                                          </p:stCondLst>
                                        </p:cTn>
                                        <p:tgtEl>
                                          <p:spTgt spid="92"/>
                                        </p:tgtEl>
                                        <p:attrNameLst>
                                          <p:attrName>style.visibility</p:attrName>
                                        </p:attrNameLst>
                                      </p:cBhvr>
                                      <p:to>
                                        <p:strVal val="visible"/>
                                      </p:to>
                                    </p:set>
                                    <p:animEffect transition="in" filter="wipe(up)">
                                      <p:cBhvr>
                                        <p:cTn id="69" dur="500"/>
                                        <p:tgtEl>
                                          <p:spTgt spid="92"/>
                                        </p:tgtEl>
                                      </p:cBhvr>
                                    </p:animEffect>
                                  </p:childTnLst>
                                </p:cTn>
                              </p:par>
                            </p:childTnLst>
                          </p:cTn>
                        </p:par>
                        <p:par>
                          <p:cTn id="70" fill="hold">
                            <p:stCondLst>
                              <p:cond delay="500"/>
                            </p:stCondLst>
                            <p:childTnLst>
                              <p:par>
                                <p:cTn id="71" presetID="22" presetClass="entr" presetSubtype="4" fill="hold" nodeType="afterEffect">
                                  <p:stCondLst>
                                    <p:cond delay="0"/>
                                  </p:stCondLst>
                                  <p:childTnLst>
                                    <p:set>
                                      <p:cBhvr>
                                        <p:cTn id="72" dur="1" fill="hold">
                                          <p:stCondLst>
                                            <p:cond delay="0"/>
                                          </p:stCondLst>
                                        </p:cTn>
                                        <p:tgtEl>
                                          <p:spTgt spid="18"/>
                                        </p:tgtEl>
                                        <p:attrNameLst>
                                          <p:attrName>style.visibility</p:attrName>
                                        </p:attrNameLst>
                                      </p:cBhvr>
                                      <p:to>
                                        <p:strVal val="visible"/>
                                      </p:to>
                                    </p:set>
                                    <p:animEffect transition="in" filter="wipe(down)">
                                      <p:cBhvr>
                                        <p:cTn id="73" dur="500"/>
                                        <p:tgtEl>
                                          <p:spTgt spid="18"/>
                                        </p:tgtEl>
                                      </p:cBhvr>
                                    </p:animEffect>
                                  </p:childTnLst>
                                </p:cTn>
                              </p:par>
                              <p:par>
                                <p:cTn id="74" presetID="22" presetClass="entr" presetSubtype="1" fill="hold" nodeType="with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wipe(up)">
                                      <p:cBhvr>
                                        <p:cTn id="76" dur="500"/>
                                        <p:tgtEl>
                                          <p:spTgt spid="21"/>
                                        </p:tgtEl>
                                      </p:cBhvr>
                                    </p:animEffect>
                                  </p:childTnLst>
                                </p:cTn>
                              </p:par>
                            </p:childTnLst>
                          </p:cTn>
                        </p:par>
                        <p:par>
                          <p:cTn id="77" fill="hold">
                            <p:stCondLst>
                              <p:cond delay="1000"/>
                            </p:stCondLst>
                            <p:childTnLst>
                              <p:par>
                                <p:cTn id="78" presetID="22" presetClass="entr" presetSubtype="1" fill="hold" grpId="0" nodeType="afterEffect">
                                  <p:stCondLst>
                                    <p:cond delay="0"/>
                                  </p:stCondLst>
                                  <p:childTnLst>
                                    <p:set>
                                      <p:cBhvr>
                                        <p:cTn id="79" dur="1" fill="hold">
                                          <p:stCondLst>
                                            <p:cond delay="0"/>
                                          </p:stCondLst>
                                        </p:cTn>
                                        <p:tgtEl>
                                          <p:spTgt spid="75"/>
                                        </p:tgtEl>
                                        <p:attrNameLst>
                                          <p:attrName>style.visibility</p:attrName>
                                        </p:attrNameLst>
                                      </p:cBhvr>
                                      <p:to>
                                        <p:strVal val="visible"/>
                                      </p:to>
                                    </p:set>
                                    <p:animEffect transition="in" filter="wipe(up)">
                                      <p:cBhvr>
                                        <p:cTn id="80" dur="500"/>
                                        <p:tgtEl>
                                          <p:spTgt spid="75"/>
                                        </p:tgtEl>
                                      </p:cBhvr>
                                    </p:animEffect>
                                  </p:childTnLst>
                                </p:cTn>
                              </p:par>
                              <p:par>
                                <p:cTn id="81" presetID="22" presetClass="entr" presetSubtype="4" fill="hold" grpId="0" nodeType="withEffect">
                                  <p:stCondLst>
                                    <p:cond delay="0"/>
                                  </p:stCondLst>
                                  <p:childTnLst>
                                    <p:set>
                                      <p:cBhvr>
                                        <p:cTn id="82" dur="1" fill="hold">
                                          <p:stCondLst>
                                            <p:cond delay="0"/>
                                          </p:stCondLst>
                                        </p:cTn>
                                        <p:tgtEl>
                                          <p:spTgt spid="74"/>
                                        </p:tgtEl>
                                        <p:attrNameLst>
                                          <p:attrName>style.visibility</p:attrName>
                                        </p:attrNameLst>
                                      </p:cBhvr>
                                      <p:to>
                                        <p:strVal val="visible"/>
                                      </p:to>
                                    </p:set>
                                    <p:animEffect transition="in" filter="wipe(down)">
                                      <p:cBhvr>
                                        <p:cTn id="83" dur="500"/>
                                        <p:tgtEl>
                                          <p:spTgt spid="74"/>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4" fill="hold" nodeType="clickEffect">
                                  <p:stCondLst>
                                    <p:cond delay="0"/>
                                  </p:stCondLst>
                                  <p:childTnLst>
                                    <p:set>
                                      <p:cBhvr>
                                        <p:cTn id="87" dur="1" fill="hold">
                                          <p:stCondLst>
                                            <p:cond delay="0"/>
                                          </p:stCondLst>
                                        </p:cTn>
                                        <p:tgtEl>
                                          <p:spTgt spid="104"/>
                                        </p:tgtEl>
                                        <p:attrNameLst>
                                          <p:attrName>style.visibility</p:attrName>
                                        </p:attrNameLst>
                                      </p:cBhvr>
                                      <p:to>
                                        <p:strVal val="visible"/>
                                      </p:to>
                                    </p:set>
                                    <p:animEffect transition="in" filter="wipe(down)">
                                      <p:cBhvr>
                                        <p:cTn id="88" dur="500"/>
                                        <p:tgtEl>
                                          <p:spTgt spid="104"/>
                                        </p:tgtEl>
                                      </p:cBhvr>
                                    </p:animEffect>
                                  </p:childTnLst>
                                </p:cTn>
                              </p:par>
                              <p:par>
                                <p:cTn id="89" presetID="22" presetClass="entr" presetSubtype="1" fill="hold" nodeType="withEffect">
                                  <p:stCondLst>
                                    <p:cond delay="0"/>
                                  </p:stCondLst>
                                  <p:childTnLst>
                                    <p:set>
                                      <p:cBhvr>
                                        <p:cTn id="90" dur="1" fill="hold">
                                          <p:stCondLst>
                                            <p:cond delay="0"/>
                                          </p:stCondLst>
                                        </p:cTn>
                                        <p:tgtEl>
                                          <p:spTgt spid="101"/>
                                        </p:tgtEl>
                                        <p:attrNameLst>
                                          <p:attrName>style.visibility</p:attrName>
                                        </p:attrNameLst>
                                      </p:cBhvr>
                                      <p:to>
                                        <p:strVal val="visible"/>
                                      </p:to>
                                    </p:set>
                                    <p:animEffect transition="in" filter="wipe(up)">
                                      <p:cBhvr>
                                        <p:cTn id="91" dur="500"/>
                                        <p:tgtEl>
                                          <p:spTgt spid="101"/>
                                        </p:tgtEl>
                                      </p:cBhvr>
                                    </p:animEffect>
                                  </p:childTnLst>
                                </p:cTn>
                              </p:par>
                            </p:childTnLst>
                          </p:cTn>
                        </p:par>
                        <p:par>
                          <p:cTn id="92" fill="hold">
                            <p:stCondLst>
                              <p:cond delay="500"/>
                            </p:stCondLst>
                            <p:childTnLst>
                              <p:par>
                                <p:cTn id="93" presetID="22" presetClass="entr" presetSubtype="4" fill="hold" nodeType="afterEffect">
                                  <p:stCondLst>
                                    <p:cond delay="0"/>
                                  </p:stCondLst>
                                  <p:childTnLst>
                                    <p:set>
                                      <p:cBhvr>
                                        <p:cTn id="94" dur="1" fill="hold">
                                          <p:stCondLst>
                                            <p:cond delay="0"/>
                                          </p:stCondLst>
                                        </p:cTn>
                                        <p:tgtEl>
                                          <p:spTgt spid="24"/>
                                        </p:tgtEl>
                                        <p:attrNameLst>
                                          <p:attrName>style.visibility</p:attrName>
                                        </p:attrNameLst>
                                      </p:cBhvr>
                                      <p:to>
                                        <p:strVal val="visible"/>
                                      </p:to>
                                    </p:set>
                                    <p:animEffect transition="in" filter="wipe(down)">
                                      <p:cBhvr>
                                        <p:cTn id="95" dur="500"/>
                                        <p:tgtEl>
                                          <p:spTgt spid="24"/>
                                        </p:tgtEl>
                                      </p:cBhvr>
                                    </p:animEffect>
                                  </p:childTnLst>
                                </p:cTn>
                              </p:par>
                              <p:par>
                                <p:cTn id="96" presetID="22" presetClass="entr" presetSubtype="1" fill="hold" nodeType="withEffect">
                                  <p:stCondLst>
                                    <p:cond delay="0"/>
                                  </p:stCondLst>
                                  <p:childTnLst>
                                    <p:set>
                                      <p:cBhvr>
                                        <p:cTn id="97" dur="1" fill="hold">
                                          <p:stCondLst>
                                            <p:cond delay="0"/>
                                          </p:stCondLst>
                                        </p:cTn>
                                        <p:tgtEl>
                                          <p:spTgt spid="27"/>
                                        </p:tgtEl>
                                        <p:attrNameLst>
                                          <p:attrName>style.visibility</p:attrName>
                                        </p:attrNameLst>
                                      </p:cBhvr>
                                      <p:to>
                                        <p:strVal val="visible"/>
                                      </p:to>
                                    </p:set>
                                    <p:animEffect transition="in" filter="wipe(up)">
                                      <p:cBhvr>
                                        <p:cTn id="98"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 grpId="0"/>
      <p:bldP spid="72" grpId="0"/>
      <p:bldP spid="74" grpId="0"/>
      <p:bldP spid="7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40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42" name="41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  Gestión de </a:t>
            </a:r>
          </a:p>
          <a:p>
            <a:pPr marL="361950" algn="ctr"/>
            <a:r>
              <a:rPr lang="es-ES" dirty="0" smtClean="0"/>
              <a:t>    intimaciones</a:t>
            </a:r>
            <a:endParaRPr lang="es-AR" dirty="0"/>
          </a:p>
        </p:txBody>
      </p:sp>
      <p:sp>
        <p:nvSpPr>
          <p:cNvPr id="43" name="42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45" name="44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6" name="45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16" name="15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grpSp>
        <p:nvGrpSpPr>
          <p:cNvPr id="13"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4" name="13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5" name="14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7"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18" name="17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20"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wipe(left)">
                                      <p:cBhvr>
                                        <p:cTn id="7" dur="500"/>
                                        <p:tgtEl>
                                          <p:spTgt spid="43"/>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42"/>
                                        </p:tgtEl>
                                        <p:attrNameLst>
                                          <p:attrName>style.visibility</p:attrName>
                                        </p:attrNameLst>
                                      </p:cBhvr>
                                      <p:to>
                                        <p:strVal val="visible"/>
                                      </p:to>
                                    </p:set>
                                    <p:animEffect transition="in" filter="wipe(up)">
                                      <p:cBhvr>
                                        <p:cTn id="11" dur="500"/>
                                        <p:tgtEl>
                                          <p:spTgt spid="42"/>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41"/>
                                        </p:tgtEl>
                                        <p:attrNameLst>
                                          <p:attrName>style.visibility</p:attrName>
                                        </p:attrNameLst>
                                      </p:cBhvr>
                                      <p:to>
                                        <p:strVal val="visible"/>
                                      </p:to>
                                    </p:set>
                                    <p:animEffect transition="in" filter="wipe(left)">
                                      <p:cBhvr>
                                        <p:cTn id="15" dur="500"/>
                                        <p:tgtEl>
                                          <p:spTgt spid="41"/>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45"/>
                                        </p:tgtEl>
                                        <p:attrNameLst>
                                          <p:attrName>style.visibility</p:attrName>
                                        </p:attrNameLst>
                                      </p:cBhvr>
                                      <p:to>
                                        <p:strVal val="visible"/>
                                      </p:to>
                                    </p:set>
                                    <p:animEffect transition="in" filter="wipe(left)">
                                      <p:cBhvr>
                                        <p:cTn id="19" dur="500"/>
                                        <p:tgtEl>
                                          <p:spTgt spid="45"/>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46"/>
                                        </p:tgtEl>
                                        <p:attrNameLst>
                                          <p:attrName>style.visibility</p:attrName>
                                        </p:attrNameLst>
                                      </p:cBhvr>
                                      <p:to>
                                        <p:strVal val="visible"/>
                                      </p:to>
                                    </p:set>
                                    <p:animEffect transition="in" filter="wipe(left)">
                                      <p:cBhvr>
                                        <p:cTn id="23" dur="500"/>
                                        <p:tgtEl>
                                          <p:spTgt spid="46"/>
                                        </p:tgtEl>
                                      </p:cBhvr>
                                    </p:animEffect>
                                  </p:childTnLst>
                                </p:cTn>
                              </p:par>
                            </p:childTnLst>
                          </p:cTn>
                        </p:par>
                        <p:par>
                          <p:cTn id="24" fill="hold">
                            <p:stCondLst>
                              <p:cond delay="2500"/>
                            </p:stCondLst>
                            <p:childTnLst>
                              <p:par>
                                <p:cTn id="25" presetID="1" presetClass="entr" presetSubtype="0" fill="hold" grpId="0" nodeType="after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2" grpId="0" animBg="1"/>
      <p:bldP spid="43" grpId="0" animBg="1"/>
      <p:bldP spid="45" grpId="0" animBg="1"/>
      <p:bldP spid="46" grpId="0" animBg="1"/>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graphicFrame>
        <p:nvGraphicFramePr>
          <p:cNvPr id="18" name="17 Gráfico"/>
          <p:cNvGraphicFramePr/>
          <p:nvPr/>
        </p:nvGraphicFramePr>
        <p:xfrm>
          <a:off x="4385219" y="3295330"/>
          <a:ext cx="4989690" cy="2731911"/>
        </p:xfrm>
        <a:graphic>
          <a:graphicData uri="http://schemas.openxmlformats.org/drawingml/2006/chart">
            <c:chart xmlns:c="http://schemas.openxmlformats.org/drawingml/2006/chart" xmlns:r="http://schemas.openxmlformats.org/officeDocument/2006/relationships" r:id="rId3"/>
          </a:graphicData>
        </a:graphic>
      </p:graphicFrame>
      <p:sp>
        <p:nvSpPr>
          <p:cNvPr id="27" name="26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28" name="27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29" name="28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30" name="29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31" name="30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17" name="16 Llamada rectangular"/>
          <p:cNvSpPr/>
          <p:nvPr/>
        </p:nvSpPr>
        <p:spPr>
          <a:xfrm>
            <a:off x="972000" y="4140000"/>
            <a:ext cx="3212073" cy="1260000"/>
          </a:xfrm>
          <a:prstGeom prst="wedgeRectCallout">
            <a:avLst>
              <a:gd name="adj1" fmla="val -21971"/>
              <a:gd name="adj2" fmla="val -127371"/>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ES" dirty="0" smtClean="0"/>
              <a:t>Cumplimiento voluntario en la presentación</a:t>
            </a:r>
          </a:p>
          <a:p>
            <a:pPr algn="ctr"/>
            <a:endParaRPr lang="es-ES" dirty="0" smtClean="0"/>
          </a:p>
          <a:p>
            <a:r>
              <a:rPr lang="es-ES" dirty="0" smtClean="0"/>
              <a:t>Cumplimiento voluntario en el pago </a:t>
            </a:r>
          </a:p>
        </p:txBody>
      </p:sp>
      <p:sp>
        <p:nvSpPr>
          <p:cNvPr id="19" name="18 Rectángulo redondeado"/>
          <p:cNvSpPr/>
          <p:nvPr/>
        </p:nvSpPr>
        <p:spPr>
          <a:xfrm rot="19698148">
            <a:off x="3750775" y="4268480"/>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80%</a:t>
            </a:r>
            <a:endParaRPr lang="es-AR" dirty="0"/>
          </a:p>
        </p:txBody>
      </p:sp>
      <p:sp>
        <p:nvSpPr>
          <p:cNvPr id="22" name="21 Rectángulo redondeado"/>
          <p:cNvSpPr/>
          <p:nvPr/>
        </p:nvSpPr>
        <p:spPr>
          <a:xfrm rot="19698148">
            <a:off x="3822105" y="4853963"/>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87%</a:t>
            </a:r>
            <a:endParaRPr lang="es-AR" dirty="0"/>
          </a:p>
        </p:txBody>
      </p:sp>
      <p:sp>
        <p:nvSpPr>
          <p:cNvPr id="24" name="23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sp>
        <p:nvSpPr>
          <p:cNvPr id="20" name="19 Rectángulo redondeado"/>
          <p:cNvSpPr/>
          <p:nvPr/>
        </p:nvSpPr>
        <p:spPr>
          <a:xfrm rot="19698148">
            <a:off x="5406675" y="5200001"/>
            <a:ext cx="1097982" cy="443319"/>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Montos 2012</a:t>
            </a:r>
            <a:endParaRPr lang="es-AR" dirty="0"/>
          </a:p>
        </p:txBody>
      </p:sp>
      <p:sp>
        <p:nvSpPr>
          <p:cNvPr id="21" name="20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23"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wipe(up)">
                                      <p:cBhvr>
                                        <p:cTn id="7" dur="500"/>
                                        <p:tgtEl>
                                          <p:spTgt spid="1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left)">
                                      <p:cBhvr>
                                        <p:cTn id="11" dur="500"/>
                                        <p:tgtEl>
                                          <p:spTgt spid="18"/>
                                        </p:tgtEl>
                                      </p:cBhvr>
                                    </p:animEffect>
                                  </p:childTnLst>
                                </p:cTn>
                              </p:par>
                            </p:childTnLst>
                          </p:cTn>
                        </p:par>
                        <p:par>
                          <p:cTn id="12" fill="hold">
                            <p:stCondLst>
                              <p:cond delay="1000"/>
                            </p:stCondLst>
                            <p:childTnLst>
                              <p:par>
                                <p:cTn id="13" presetID="55" presetClass="entr" presetSubtype="0" fill="hold" grpId="0" nodeType="afterEffect">
                                  <p:stCondLst>
                                    <p:cond delay="0"/>
                                  </p:stCondLst>
                                  <p:childTnLst>
                                    <p:set>
                                      <p:cBhvr>
                                        <p:cTn id="14" dur="1" fill="hold">
                                          <p:stCondLst>
                                            <p:cond delay="0"/>
                                          </p:stCondLst>
                                        </p:cTn>
                                        <p:tgtEl>
                                          <p:spTgt spid="19"/>
                                        </p:tgtEl>
                                        <p:attrNameLst>
                                          <p:attrName>style.visibility</p:attrName>
                                        </p:attrNameLst>
                                      </p:cBhvr>
                                      <p:to>
                                        <p:strVal val="visible"/>
                                      </p:to>
                                    </p:set>
                                    <p:anim calcmode="lin" valueType="num">
                                      <p:cBhvr>
                                        <p:cTn id="15" dur="1000" fill="hold"/>
                                        <p:tgtEl>
                                          <p:spTgt spid="19"/>
                                        </p:tgtEl>
                                        <p:attrNameLst>
                                          <p:attrName>ppt_w</p:attrName>
                                        </p:attrNameLst>
                                      </p:cBhvr>
                                      <p:tavLst>
                                        <p:tav tm="0">
                                          <p:val>
                                            <p:strVal val="#ppt_w*0.70"/>
                                          </p:val>
                                        </p:tav>
                                        <p:tav tm="100000">
                                          <p:val>
                                            <p:strVal val="#ppt_w"/>
                                          </p:val>
                                        </p:tav>
                                      </p:tavLst>
                                    </p:anim>
                                    <p:anim calcmode="lin" valueType="num">
                                      <p:cBhvr>
                                        <p:cTn id="16" dur="1000" fill="hold"/>
                                        <p:tgtEl>
                                          <p:spTgt spid="19"/>
                                        </p:tgtEl>
                                        <p:attrNameLst>
                                          <p:attrName>ppt_h</p:attrName>
                                        </p:attrNameLst>
                                      </p:cBhvr>
                                      <p:tavLst>
                                        <p:tav tm="0">
                                          <p:val>
                                            <p:strVal val="#ppt_h"/>
                                          </p:val>
                                        </p:tav>
                                        <p:tav tm="100000">
                                          <p:val>
                                            <p:strVal val="#ppt_h"/>
                                          </p:val>
                                        </p:tav>
                                      </p:tavLst>
                                    </p:anim>
                                    <p:animEffect transition="in" filter="fade">
                                      <p:cBhvr>
                                        <p:cTn id="17" dur="1000"/>
                                        <p:tgtEl>
                                          <p:spTgt spid="19"/>
                                        </p:tgtEl>
                                      </p:cBhvr>
                                    </p:animEffect>
                                  </p:childTnLst>
                                </p:cTn>
                              </p:par>
                            </p:childTnLst>
                          </p:cTn>
                        </p:par>
                        <p:par>
                          <p:cTn id="18" fill="hold">
                            <p:stCondLst>
                              <p:cond delay="2000"/>
                            </p:stCondLst>
                            <p:childTnLst>
                              <p:par>
                                <p:cTn id="19" presetID="55" presetClass="entr" presetSubtype="0" fill="hold" grpId="0" nodeType="afterEffect">
                                  <p:stCondLst>
                                    <p:cond delay="0"/>
                                  </p:stCondLst>
                                  <p:childTnLst>
                                    <p:set>
                                      <p:cBhvr>
                                        <p:cTn id="20" dur="1" fill="hold">
                                          <p:stCondLst>
                                            <p:cond delay="0"/>
                                          </p:stCondLst>
                                        </p:cTn>
                                        <p:tgtEl>
                                          <p:spTgt spid="22"/>
                                        </p:tgtEl>
                                        <p:attrNameLst>
                                          <p:attrName>style.visibility</p:attrName>
                                        </p:attrNameLst>
                                      </p:cBhvr>
                                      <p:to>
                                        <p:strVal val="visible"/>
                                      </p:to>
                                    </p:set>
                                    <p:anim calcmode="lin" valueType="num">
                                      <p:cBhvr>
                                        <p:cTn id="21" dur="1000" fill="hold"/>
                                        <p:tgtEl>
                                          <p:spTgt spid="22"/>
                                        </p:tgtEl>
                                        <p:attrNameLst>
                                          <p:attrName>ppt_w</p:attrName>
                                        </p:attrNameLst>
                                      </p:cBhvr>
                                      <p:tavLst>
                                        <p:tav tm="0">
                                          <p:val>
                                            <p:strVal val="#ppt_w*0.70"/>
                                          </p:val>
                                        </p:tav>
                                        <p:tav tm="100000">
                                          <p:val>
                                            <p:strVal val="#ppt_w"/>
                                          </p:val>
                                        </p:tav>
                                      </p:tavLst>
                                    </p:anim>
                                    <p:anim calcmode="lin" valueType="num">
                                      <p:cBhvr>
                                        <p:cTn id="22" dur="1000" fill="hold"/>
                                        <p:tgtEl>
                                          <p:spTgt spid="22"/>
                                        </p:tgtEl>
                                        <p:attrNameLst>
                                          <p:attrName>ppt_h</p:attrName>
                                        </p:attrNameLst>
                                      </p:cBhvr>
                                      <p:tavLst>
                                        <p:tav tm="0">
                                          <p:val>
                                            <p:strVal val="#ppt_h"/>
                                          </p:val>
                                        </p:tav>
                                        <p:tav tm="100000">
                                          <p:val>
                                            <p:strVal val="#ppt_h"/>
                                          </p:val>
                                        </p:tav>
                                      </p:tavLst>
                                    </p:anim>
                                    <p:animEffect transition="in" filter="fade">
                                      <p:cBhvr>
                                        <p:cTn id="23" dur="1000"/>
                                        <p:tgtEl>
                                          <p:spTgt spid="22"/>
                                        </p:tgtEl>
                                      </p:cBhvr>
                                    </p:animEffect>
                                  </p:childTnLst>
                                </p:cTn>
                              </p:par>
                            </p:childTnLst>
                          </p:cTn>
                        </p:par>
                        <p:par>
                          <p:cTn id="24" fill="hold">
                            <p:stCondLst>
                              <p:cond delay="3000"/>
                            </p:stCondLst>
                            <p:childTnLst>
                              <p:par>
                                <p:cTn id="25" presetID="55" presetClass="entr" presetSubtype="0" fill="hold" grpId="0" nodeType="after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p:cTn id="27" dur="1000" fill="hold"/>
                                        <p:tgtEl>
                                          <p:spTgt spid="20"/>
                                        </p:tgtEl>
                                        <p:attrNameLst>
                                          <p:attrName>ppt_w</p:attrName>
                                        </p:attrNameLst>
                                      </p:cBhvr>
                                      <p:tavLst>
                                        <p:tav tm="0">
                                          <p:val>
                                            <p:strVal val="#ppt_w*0.70"/>
                                          </p:val>
                                        </p:tav>
                                        <p:tav tm="100000">
                                          <p:val>
                                            <p:strVal val="#ppt_w"/>
                                          </p:val>
                                        </p:tav>
                                      </p:tavLst>
                                    </p:anim>
                                    <p:anim calcmode="lin" valueType="num">
                                      <p:cBhvr>
                                        <p:cTn id="28" dur="1000" fill="hold"/>
                                        <p:tgtEl>
                                          <p:spTgt spid="20"/>
                                        </p:tgtEl>
                                        <p:attrNameLst>
                                          <p:attrName>ppt_h</p:attrName>
                                        </p:attrNameLst>
                                      </p:cBhvr>
                                      <p:tavLst>
                                        <p:tav tm="0">
                                          <p:val>
                                            <p:strVal val="#ppt_h"/>
                                          </p:val>
                                        </p:tav>
                                        <p:tav tm="100000">
                                          <p:val>
                                            <p:strVal val="#ppt_h"/>
                                          </p:val>
                                        </p:tav>
                                      </p:tavLst>
                                    </p:anim>
                                    <p:animEffect transition="in" filter="fade">
                                      <p:cBhvr>
                                        <p:cTn id="29" dur="10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p:bldAsOne/>
      </p:bldGraphic>
      <p:bldP spid="17" grpId="0" animBg="1"/>
      <p:bldP spid="19" grpId="0" animBg="1"/>
      <p:bldP spid="22" grpId="0" animBg="1"/>
      <p:bldP spid="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7171"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6" name="5 Rectángulo"/>
          <p:cNvSpPr/>
          <p:nvPr/>
        </p:nvSpPr>
        <p:spPr>
          <a:xfrm>
            <a:off x="339725" y="1547813"/>
            <a:ext cx="8447088" cy="428625"/>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smtClean="0"/>
              <a:t>Pilares</a:t>
            </a:r>
            <a:endParaRPr lang="es-AR" sz="2400" dirty="0"/>
          </a:p>
        </p:txBody>
      </p:sp>
      <p:sp>
        <p:nvSpPr>
          <p:cNvPr id="13" name="12 Forma libre"/>
          <p:cNvSpPr/>
          <p:nvPr/>
        </p:nvSpPr>
        <p:spPr>
          <a:xfrm rot="21600000">
            <a:off x="1835695" y="2348880"/>
            <a:ext cx="2700301"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0" y="2700300"/>
                </a:moveTo>
                <a:lnTo>
                  <a:pt x="0" y="450059"/>
                </a:lnTo>
                <a:cubicBezTo>
                  <a:pt x="0" y="330696"/>
                  <a:pt x="18621" y="216222"/>
                  <a:pt x="51767" y="131820"/>
                </a:cubicBezTo>
                <a:cubicBezTo>
                  <a:pt x="84913" y="47418"/>
                  <a:pt x="129869" y="0"/>
                  <a:pt x="176743" y="2"/>
                </a:cubicBezTo>
                <a:cubicBezTo>
                  <a:pt x="681892" y="2"/>
                  <a:pt x="1187040" y="0"/>
                  <a:pt x="1692188" y="0"/>
                </a:cubicBezTo>
                <a:lnTo>
                  <a:pt x="1692188" y="2700300"/>
                </a:lnTo>
                <a:lnTo>
                  <a:pt x="0" y="2700300"/>
                </a:lnTo>
                <a:close/>
              </a:path>
            </a:pathLst>
          </a:custGeom>
          <a:solidFill>
            <a:schemeClr val="accent3">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1"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Sistema de control</a:t>
            </a:r>
            <a:endParaRPr lang="es-ES" sz="2600" b="1" kern="1200" dirty="0"/>
          </a:p>
        </p:txBody>
      </p:sp>
      <p:sp>
        <p:nvSpPr>
          <p:cNvPr id="14" name="13 Forma libre"/>
          <p:cNvSpPr/>
          <p:nvPr/>
        </p:nvSpPr>
        <p:spPr>
          <a:xfrm>
            <a:off x="4535996" y="2348880"/>
            <a:ext cx="2700300" cy="1692188"/>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0" y="0"/>
                </a:moveTo>
                <a:lnTo>
                  <a:pt x="2418263" y="0"/>
                </a:lnTo>
                <a:cubicBezTo>
                  <a:pt x="2493064" y="0"/>
                  <a:pt x="2564801" y="29715"/>
                  <a:pt x="2617693" y="82607"/>
                </a:cubicBezTo>
                <a:cubicBezTo>
                  <a:pt x="2670585" y="135499"/>
                  <a:pt x="2700300" y="207237"/>
                  <a:pt x="2700299" y="282037"/>
                </a:cubicBezTo>
                <a:cubicBezTo>
                  <a:pt x="2700299" y="752087"/>
                  <a:pt x="2700300" y="1222138"/>
                  <a:pt x="2700300" y="1692188"/>
                </a:cubicBezTo>
                <a:lnTo>
                  <a:pt x="0" y="1692188"/>
                </a:lnTo>
                <a:lnTo>
                  <a:pt x="0" y="0"/>
                </a:lnTo>
                <a:close/>
              </a:path>
            </a:pathLst>
          </a:custGeom>
          <a:solidFill>
            <a:schemeClr val="accent5">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2"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Segmentación</a:t>
            </a:r>
            <a:endParaRPr lang="es-ES" sz="2600" b="1" kern="1200" dirty="0"/>
          </a:p>
        </p:txBody>
      </p:sp>
      <p:sp>
        <p:nvSpPr>
          <p:cNvPr id="15" name="14 Forma libre"/>
          <p:cNvSpPr/>
          <p:nvPr/>
        </p:nvSpPr>
        <p:spPr>
          <a:xfrm rot="21600000">
            <a:off x="1835696" y="4041067"/>
            <a:ext cx="2700301" cy="1692189"/>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2700300" y="1692188"/>
                </a:moveTo>
                <a:lnTo>
                  <a:pt x="282037" y="1692188"/>
                </a:lnTo>
                <a:cubicBezTo>
                  <a:pt x="207236" y="1692188"/>
                  <a:pt x="135499" y="1662473"/>
                  <a:pt x="82607" y="1609581"/>
                </a:cubicBezTo>
                <a:cubicBezTo>
                  <a:pt x="29715" y="1556689"/>
                  <a:pt x="0" y="1484951"/>
                  <a:pt x="1" y="1410151"/>
                </a:cubicBezTo>
                <a:cubicBezTo>
                  <a:pt x="1" y="940101"/>
                  <a:pt x="0" y="470050"/>
                  <a:pt x="0" y="0"/>
                </a:cubicBezTo>
                <a:lnTo>
                  <a:pt x="2700300" y="0"/>
                </a:lnTo>
                <a:lnTo>
                  <a:pt x="2700300" y="1692188"/>
                </a:lnTo>
                <a:close/>
              </a:path>
            </a:pathLst>
          </a:custGeom>
          <a:solidFill>
            <a:schemeClr val="accent2">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1" tIns="607960" rIns="184913" bIns="184912" numCol="1" spcCol="1270" anchor="ctr" anchorCtr="0">
            <a:noAutofit/>
          </a:bodyPr>
          <a:lstStyle/>
          <a:p>
            <a:pPr lvl="0" algn="ctr" defTabSz="1155700">
              <a:lnSpc>
                <a:spcPct val="90000"/>
              </a:lnSpc>
              <a:spcBef>
                <a:spcPct val="0"/>
              </a:spcBef>
              <a:spcAft>
                <a:spcPct val="35000"/>
              </a:spcAft>
            </a:pPr>
            <a:r>
              <a:rPr lang="es-ES" sz="2600" b="1" kern="1200" dirty="0" smtClean="0"/>
              <a:t>Acciones</a:t>
            </a:r>
            <a:endParaRPr lang="es-ES" sz="2600" b="1" kern="1200" dirty="0"/>
          </a:p>
        </p:txBody>
      </p:sp>
      <p:sp>
        <p:nvSpPr>
          <p:cNvPr id="16" name="15 Forma libre"/>
          <p:cNvSpPr/>
          <p:nvPr/>
        </p:nvSpPr>
        <p:spPr>
          <a:xfrm>
            <a:off x="4535996" y="4041067"/>
            <a:ext cx="2700300"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1692188" y="1"/>
                </a:moveTo>
                <a:lnTo>
                  <a:pt x="1692188" y="2250240"/>
                </a:lnTo>
                <a:cubicBezTo>
                  <a:pt x="1692188" y="2369604"/>
                  <a:pt x="1673567" y="2484078"/>
                  <a:pt x="1640421" y="2568480"/>
                </a:cubicBezTo>
                <a:cubicBezTo>
                  <a:pt x="1607275" y="2652882"/>
                  <a:pt x="1562319" y="2700299"/>
                  <a:pt x="1515445" y="2700298"/>
                </a:cubicBezTo>
                <a:cubicBezTo>
                  <a:pt x="1010296" y="2700298"/>
                  <a:pt x="505148" y="2700299"/>
                  <a:pt x="0" y="2700299"/>
                </a:cubicBezTo>
                <a:lnTo>
                  <a:pt x="0" y="1"/>
                </a:lnTo>
                <a:lnTo>
                  <a:pt x="1692188" y="1"/>
                </a:lnTo>
                <a:close/>
              </a:path>
            </a:pathLst>
          </a:custGeom>
          <a:solidFill>
            <a:schemeClr val="accent6">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607959" rIns="184912" bIns="184912" numCol="1" spcCol="1270" anchor="ctr" anchorCtr="0">
            <a:noAutofit/>
          </a:bodyPr>
          <a:lstStyle/>
          <a:p>
            <a:pPr lvl="0" algn="ctr" defTabSz="1155700">
              <a:lnSpc>
                <a:spcPct val="90000"/>
              </a:lnSpc>
              <a:spcAft>
                <a:spcPct val="35000"/>
              </a:spcAft>
            </a:pPr>
            <a:r>
              <a:rPr lang="es-ES" sz="2600" dirty="0" smtClean="0"/>
              <a:t>Tipología </a:t>
            </a:r>
            <a:r>
              <a:rPr lang="es-ES" sz="2600" b="1" kern="1200" dirty="0" smtClean="0"/>
              <a:t>de incumplimientos</a:t>
            </a:r>
            <a:endParaRPr lang="es-ES" sz="2600" b="1" kern="1200" dirty="0"/>
          </a:p>
        </p:txBody>
      </p:sp>
      <p:sp>
        <p:nvSpPr>
          <p:cNvPr id="17" name="16 Forma libre"/>
          <p:cNvSpPr/>
          <p:nvPr/>
        </p:nvSpPr>
        <p:spPr>
          <a:xfrm>
            <a:off x="3059833" y="3501006"/>
            <a:ext cx="2952324" cy="1080123"/>
          </a:xfrm>
          <a:custGeom>
            <a:avLst/>
            <a:gdLst>
              <a:gd name="connsiteX0" fmla="*/ 0 w 2952324"/>
              <a:gd name="connsiteY0" fmla="*/ 180024 h 1080123"/>
              <a:gd name="connsiteX1" fmla="*/ 52728 w 2952324"/>
              <a:gd name="connsiteY1" fmla="*/ 52728 h 1080123"/>
              <a:gd name="connsiteX2" fmla="*/ 180024 w 2952324"/>
              <a:gd name="connsiteY2" fmla="*/ 0 h 1080123"/>
              <a:gd name="connsiteX3" fmla="*/ 2772300 w 2952324"/>
              <a:gd name="connsiteY3" fmla="*/ 0 h 1080123"/>
              <a:gd name="connsiteX4" fmla="*/ 2899596 w 2952324"/>
              <a:gd name="connsiteY4" fmla="*/ 52728 h 1080123"/>
              <a:gd name="connsiteX5" fmla="*/ 2952324 w 2952324"/>
              <a:gd name="connsiteY5" fmla="*/ 180024 h 1080123"/>
              <a:gd name="connsiteX6" fmla="*/ 2952324 w 2952324"/>
              <a:gd name="connsiteY6" fmla="*/ 900099 h 1080123"/>
              <a:gd name="connsiteX7" fmla="*/ 2899596 w 2952324"/>
              <a:gd name="connsiteY7" fmla="*/ 1027395 h 1080123"/>
              <a:gd name="connsiteX8" fmla="*/ 2772300 w 2952324"/>
              <a:gd name="connsiteY8" fmla="*/ 1080123 h 1080123"/>
              <a:gd name="connsiteX9" fmla="*/ 180024 w 2952324"/>
              <a:gd name="connsiteY9" fmla="*/ 1080123 h 1080123"/>
              <a:gd name="connsiteX10" fmla="*/ 52728 w 2952324"/>
              <a:gd name="connsiteY10" fmla="*/ 1027395 h 1080123"/>
              <a:gd name="connsiteX11" fmla="*/ 0 w 2952324"/>
              <a:gd name="connsiteY11" fmla="*/ 900099 h 1080123"/>
              <a:gd name="connsiteX12" fmla="*/ 0 w 2952324"/>
              <a:gd name="connsiteY12" fmla="*/ 180024 h 1080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52324" h="1080123">
                <a:moveTo>
                  <a:pt x="0" y="180024"/>
                </a:moveTo>
                <a:cubicBezTo>
                  <a:pt x="0" y="132279"/>
                  <a:pt x="18967" y="86489"/>
                  <a:pt x="52728" y="52728"/>
                </a:cubicBezTo>
                <a:cubicBezTo>
                  <a:pt x="86489" y="18967"/>
                  <a:pt x="132279" y="0"/>
                  <a:pt x="180024" y="0"/>
                </a:cubicBezTo>
                <a:lnTo>
                  <a:pt x="2772300" y="0"/>
                </a:lnTo>
                <a:cubicBezTo>
                  <a:pt x="2820045" y="0"/>
                  <a:pt x="2865835" y="18967"/>
                  <a:pt x="2899596" y="52728"/>
                </a:cubicBezTo>
                <a:cubicBezTo>
                  <a:pt x="2933357" y="86489"/>
                  <a:pt x="2952324" y="132279"/>
                  <a:pt x="2952324" y="180024"/>
                </a:cubicBezTo>
                <a:lnTo>
                  <a:pt x="2952324" y="900099"/>
                </a:lnTo>
                <a:cubicBezTo>
                  <a:pt x="2952324" y="947844"/>
                  <a:pt x="2933357" y="993634"/>
                  <a:pt x="2899596" y="1027395"/>
                </a:cubicBezTo>
                <a:cubicBezTo>
                  <a:pt x="2865835" y="1061156"/>
                  <a:pt x="2820045" y="1080123"/>
                  <a:pt x="2772300" y="1080123"/>
                </a:cubicBezTo>
                <a:lnTo>
                  <a:pt x="180024" y="1080123"/>
                </a:lnTo>
                <a:cubicBezTo>
                  <a:pt x="132279" y="1080123"/>
                  <a:pt x="86489" y="1061156"/>
                  <a:pt x="52728" y="1027395"/>
                </a:cubicBezTo>
                <a:cubicBezTo>
                  <a:pt x="18967" y="993634"/>
                  <a:pt x="0" y="947844"/>
                  <a:pt x="0" y="900099"/>
                </a:cubicBezTo>
                <a:lnTo>
                  <a:pt x="0" y="180024"/>
                </a:lnTo>
                <a:close/>
              </a:path>
            </a:pathLst>
          </a:custGeom>
          <a:solidFill>
            <a:schemeClr val="tx2">
              <a:lumMod val="60000"/>
              <a:lumOff val="4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2600" b="1" kern="1200" dirty="0" smtClean="0">
                <a:solidFill>
                  <a:schemeClr val="bg1"/>
                </a:solidFill>
              </a:rPr>
              <a:t>Calendario operativo</a:t>
            </a:r>
            <a:endParaRPr lang="es-ES" sz="2600" b="1" kern="1200" dirty="0">
              <a:solidFill>
                <a:schemeClr val="bg1"/>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8"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slide(fromLeft)">
                                      <p:cBhvr>
                                        <p:cTn id="7" dur="1000"/>
                                        <p:tgtEl>
                                          <p:spTgt spid="13"/>
                                        </p:tgtEl>
                                      </p:cBhvr>
                                    </p:animEffect>
                                  </p:childTnLst>
                                </p:cTn>
                              </p:par>
                            </p:childTnLst>
                          </p:cTn>
                        </p:par>
                        <p:par>
                          <p:cTn id="8" fill="hold">
                            <p:stCondLst>
                              <p:cond delay="1000"/>
                            </p:stCondLst>
                            <p:childTnLst>
                              <p:par>
                                <p:cTn id="9" presetID="12" presetClass="entr" presetSubtype="8"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slide(fromLeft)">
                                      <p:cBhvr>
                                        <p:cTn id="11" dur="1000"/>
                                        <p:tgtEl>
                                          <p:spTgt spid="14"/>
                                        </p:tgtEl>
                                      </p:cBhvr>
                                    </p:animEffect>
                                  </p:childTnLst>
                                </p:cTn>
                              </p:par>
                            </p:childTnLst>
                          </p:cTn>
                        </p:par>
                        <p:par>
                          <p:cTn id="12" fill="hold">
                            <p:stCondLst>
                              <p:cond delay="2000"/>
                            </p:stCondLst>
                            <p:childTnLst>
                              <p:par>
                                <p:cTn id="13" presetID="12" presetClass="entr" presetSubtype="1"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slide(fromTop)">
                                      <p:cBhvr>
                                        <p:cTn id="15" dur="1000"/>
                                        <p:tgtEl>
                                          <p:spTgt spid="16"/>
                                        </p:tgtEl>
                                      </p:cBhvr>
                                    </p:animEffect>
                                  </p:childTnLst>
                                </p:cTn>
                              </p:par>
                            </p:childTnLst>
                          </p:cTn>
                        </p:par>
                        <p:par>
                          <p:cTn id="16" fill="hold">
                            <p:stCondLst>
                              <p:cond delay="3000"/>
                            </p:stCondLst>
                            <p:childTnLst>
                              <p:par>
                                <p:cTn id="17" presetID="12" presetClass="entr" presetSubtype="2"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slide(fromRight)">
                                      <p:cBhvr>
                                        <p:cTn id="19" dur="1000"/>
                                        <p:tgtEl>
                                          <p:spTgt spid="15"/>
                                        </p:tgtEl>
                                      </p:cBhvr>
                                    </p:animEffect>
                                  </p:childTnLst>
                                </p:cTn>
                              </p:par>
                            </p:childTnLst>
                          </p:cTn>
                        </p:par>
                        <p:par>
                          <p:cTn id="20" fill="hold">
                            <p:stCondLst>
                              <p:cond delay="4000"/>
                            </p:stCondLst>
                            <p:childTnLst>
                              <p:par>
                                <p:cTn id="21" presetID="4" presetClass="entr" presetSubtype="16" fill="hold" grpId="0" nodeType="after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box(in)">
                                      <p:cBhvr>
                                        <p:cTn id="23" dur="10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9" presetClass="emph" presetSubtype="0" grpId="1" nodeType="clickEffect">
                                  <p:stCondLst>
                                    <p:cond delay="0"/>
                                  </p:stCondLst>
                                  <p:childTnLst>
                                    <p:set>
                                      <p:cBhvr rctx="PPT">
                                        <p:cTn id="27" dur="indefinite"/>
                                        <p:tgtEl>
                                          <p:spTgt spid="14"/>
                                        </p:tgtEl>
                                        <p:attrNameLst>
                                          <p:attrName>style.opacity</p:attrName>
                                        </p:attrNameLst>
                                      </p:cBhvr>
                                      <p:to>
                                        <p:strVal val="0.25"/>
                                      </p:to>
                                    </p:set>
                                    <p:animEffect filter="image" prLst="opacity: 0.25">
                                      <p:cBhvr rctx="IE">
                                        <p:cTn id="28" dur="indefinite"/>
                                        <p:tgtEl>
                                          <p:spTgt spid="14"/>
                                        </p:tgtEl>
                                      </p:cBhvr>
                                    </p:animEffect>
                                  </p:childTnLst>
                                </p:cTn>
                              </p:par>
                              <p:par>
                                <p:cTn id="29" presetID="9" presetClass="emph" presetSubtype="0" grpId="1" nodeType="withEffect">
                                  <p:stCondLst>
                                    <p:cond delay="0"/>
                                  </p:stCondLst>
                                  <p:childTnLst>
                                    <p:set>
                                      <p:cBhvr rctx="PPT">
                                        <p:cTn id="30" dur="indefinite"/>
                                        <p:tgtEl>
                                          <p:spTgt spid="16"/>
                                        </p:tgtEl>
                                        <p:attrNameLst>
                                          <p:attrName>style.opacity</p:attrName>
                                        </p:attrNameLst>
                                      </p:cBhvr>
                                      <p:to>
                                        <p:strVal val="0.25"/>
                                      </p:to>
                                    </p:set>
                                    <p:animEffect filter="image" prLst="opacity: 0.25">
                                      <p:cBhvr rctx="IE">
                                        <p:cTn id="31" dur="indefinite"/>
                                        <p:tgtEl>
                                          <p:spTgt spid="16"/>
                                        </p:tgtEl>
                                      </p:cBhvr>
                                    </p:animEffect>
                                  </p:childTnLst>
                                </p:cTn>
                              </p:par>
                              <p:par>
                                <p:cTn id="32" presetID="9" presetClass="emph" presetSubtype="0" grpId="1" nodeType="withEffect">
                                  <p:stCondLst>
                                    <p:cond delay="0"/>
                                  </p:stCondLst>
                                  <p:childTnLst>
                                    <p:set>
                                      <p:cBhvr rctx="PPT">
                                        <p:cTn id="33" dur="indefinite"/>
                                        <p:tgtEl>
                                          <p:spTgt spid="15"/>
                                        </p:tgtEl>
                                        <p:attrNameLst>
                                          <p:attrName>style.opacity</p:attrName>
                                        </p:attrNameLst>
                                      </p:cBhvr>
                                      <p:to>
                                        <p:strVal val="0.25"/>
                                      </p:to>
                                    </p:set>
                                    <p:animEffect filter="image" prLst="opacity: 0.25">
                                      <p:cBhvr rctx="IE">
                                        <p:cTn id="34" dur="indefinite"/>
                                        <p:tgtEl>
                                          <p:spTgt spid="15"/>
                                        </p:tgtEl>
                                      </p:cBhvr>
                                    </p:animEffect>
                                  </p:childTnLst>
                                </p:cTn>
                              </p:par>
                              <p:par>
                                <p:cTn id="35" presetID="9" presetClass="emph" presetSubtype="0" grpId="1" nodeType="withEffect">
                                  <p:stCondLst>
                                    <p:cond delay="0"/>
                                  </p:stCondLst>
                                  <p:childTnLst>
                                    <p:set>
                                      <p:cBhvr rctx="PPT">
                                        <p:cTn id="36" dur="indefinite"/>
                                        <p:tgtEl>
                                          <p:spTgt spid="17"/>
                                        </p:tgtEl>
                                        <p:attrNameLst>
                                          <p:attrName>style.opacity</p:attrName>
                                        </p:attrNameLst>
                                      </p:cBhvr>
                                      <p:to>
                                        <p:strVal val="0.25"/>
                                      </p:to>
                                    </p:set>
                                    <p:animEffect filter="image" prLst="opacity: 0.25">
                                      <p:cBhvr rctx="IE">
                                        <p:cTn id="37" dur="indefinite"/>
                                        <p:tgtEl>
                                          <p:spTgt spid="17"/>
                                        </p:tgtEl>
                                      </p:cBhvr>
                                    </p:animEffect>
                                  </p:childTnLst>
                                </p:cTn>
                              </p:par>
                            </p:childTnLst>
                          </p:cTn>
                        </p:par>
                        <p:par>
                          <p:cTn id="38" fill="hold">
                            <p:stCondLst>
                              <p:cond delay="0"/>
                            </p:stCondLst>
                            <p:childTnLst>
                              <p:par>
                                <p:cTn id="39" presetID="8" presetClass="emph" presetSubtype="0" fill="hold" grpId="1" nodeType="afterEffect">
                                  <p:stCondLst>
                                    <p:cond delay="0"/>
                                  </p:stCondLst>
                                  <p:childTnLst>
                                    <p:animRot by="21600000">
                                      <p:cBhvr>
                                        <p:cTn id="40" dur="2000" fill="hold"/>
                                        <p:tgtEl>
                                          <p:spTgt spid="1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4" grpId="0" animBg="1"/>
      <p:bldP spid="14" grpId="1" animBg="1"/>
      <p:bldP spid="15" grpId="0" animBg="1"/>
      <p:bldP spid="15" grpId="1" animBg="1"/>
      <p:bldP spid="16" grpId="0" animBg="1"/>
      <p:bldP spid="16" grpId="1" animBg="1"/>
      <p:bldP spid="17" grpId="0" animBg="1"/>
      <p:bldP spid="17" grpId="1"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41" name="40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42" name="41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43" name="42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45" name="44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6" name="45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26" name="25 Rectángulo redondeado"/>
          <p:cNvSpPr/>
          <p:nvPr/>
        </p:nvSpPr>
        <p:spPr>
          <a:xfrm>
            <a:off x="5345288" y="3728870"/>
            <a:ext cx="3488268" cy="385935"/>
          </a:xfrm>
          <a:prstGeom prst="roundRect">
            <a:avLst/>
          </a:prstGeom>
          <a:ln>
            <a:solidFill>
              <a:schemeClr val="accent6">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sz="1800" dirty="0" smtClean="0"/>
              <a:t>Herramientas de soporte</a:t>
            </a:r>
          </a:p>
          <a:p>
            <a:pPr algn="ctr"/>
            <a:endParaRPr lang="es-AR" dirty="0"/>
          </a:p>
        </p:txBody>
      </p:sp>
      <p:sp>
        <p:nvSpPr>
          <p:cNvPr id="30" name="29 Rectángulo redondeado"/>
          <p:cNvSpPr/>
          <p:nvPr/>
        </p:nvSpPr>
        <p:spPr>
          <a:xfrm>
            <a:off x="5339644" y="4298954"/>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ES" dirty="0" smtClean="0"/>
              <a:t>C</a:t>
            </a:r>
            <a:r>
              <a:rPr lang="es-AR" dirty="0" err="1" smtClean="0"/>
              <a:t>alendario</a:t>
            </a:r>
            <a:r>
              <a:rPr lang="es-AR" dirty="0" smtClean="0"/>
              <a:t> operativo</a:t>
            </a:r>
          </a:p>
          <a:p>
            <a:pPr algn="ctr"/>
            <a:endParaRPr lang="es-AR" dirty="0"/>
          </a:p>
        </p:txBody>
      </p:sp>
      <p:sp>
        <p:nvSpPr>
          <p:cNvPr id="31" name="30 Rectángulo redondeado"/>
          <p:cNvSpPr/>
          <p:nvPr/>
        </p:nvSpPr>
        <p:spPr>
          <a:xfrm>
            <a:off x="5345287" y="4722290"/>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I.G. 5 Operativo intimación IVA - SS</a:t>
            </a:r>
          </a:p>
          <a:p>
            <a:pPr algn="ctr"/>
            <a:endParaRPr lang="es-AR" dirty="0"/>
          </a:p>
        </p:txBody>
      </p:sp>
      <p:sp>
        <p:nvSpPr>
          <p:cNvPr id="32" name="31 Rectángulo redondeado"/>
          <p:cNvSpPr/>
          <p:nvPr/>
        </p:nvSpPr>
        <p:spPr>
          <a:xfrm>
            <a:off x="5350930" y="5145626"/>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Obligaciones sin intimar - Indicador PR</a:t>
            </a:r>
          </a:p>
          <a:p>
            <a:pPr algn="ctr"/>
            <a:endParaRPr lang="es-AR" dirty="0"/>
          </a:p>
        </p:txBody>
      </p:sp>
      <p:sp>
        <p:nvSpPr>
          <p:cNvPr id="33" name="32 Llamada rectangular"/>
          <p:cNvSpPr/>
          <p:nvPr/>
        </p:nvSpPr>
        <p:spPr>
          <a:xfrm>
            <a:off x="972000" y="4140000"/>
            <a:ext cx="3727430" cy="1320617"/>
          </a:xfrm>
          <a:prstGeom prst="wedgeRectCallout">
            <a:avLst>
              <a:gd name="adj1" fmla="val 8405"/>
              <a:gd name="adj2" fmla="val -125022"/>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Gestión de intimaciones por falta de presentación </a:t>
            </a:r>
            <a:endParaRPr lang="es-AR" dirty="0" smtClean="0">
              <a:solidFill>
                <a:srgbClr val="FFFF00"/>
              </a:solidFill>
            </a:endParaRPr>
          </a:p>
          <a:p>
            <a:endParaRPr lang="es-AR" dirty="0" smtClean="0">
              <a:solidFill>
                <a:srgbClr val="FFFF00"/>
              </a:solidFill>
            </a:endParaRPr>
          </a:p>
          <a:p>
            <a:r>
              <a:rPr lang="es-AR" dirty="0" smtClean="0"/>
              <a:t>Gestión de intimaciones por falta de pago</a:t>
            </a:r>
          </a:p>
          <a:p>
            <a:endParaRPr lang="es-AR" dirty="0">
              <a:solidFill>
                <a:srgbClr val="FFFF00"/>
              </a:solidFill>
            </a:endParaRPr>
          </a:p>
        </p:txBody>
      </p:sp>
      <p:sp>
        <p:nvSpPr>
          <p:cNvPr id="24" name="23 Rectángulo redondeado"/>
          <p:cNvSpPr/>
          <p:nvPr/>
        </p:nvSpPr>
        <p:spPr>
          <a:xfrm rot="19698148">
            <a:off x="4330262" y="4342364"/>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66%</a:t>
            </a:r>
            <a:endParaRPr lang="es-AR" dirty="0"/>
          </a:p>
        </p:txBody>
      </p:sp>
      <p:sp>
        <p:nvSpPr>
          <p:cNvPr id="25" name="24 Rectángulo redondeado"/>
          <p:cNvSpPr/>
          <p:nvPr/>
        </p:nvSpPr>
        <p:spPr>
          <a:xfrm rot="19698148">
            <a:off x="4389260" y="4994557"/>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mtClean="0"/>
              <a:t>92%</a:t>
            </a:r>
            <a:endParaRPr lang="es-AR" dirty="0"/>
          </a:p>
        </p:txBody>
      </p:sp>
      <p:sp>
        <p:nvSpPr>
          <p:cNvPr id="23" name="22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sp>
        <p:nvSpPr>
          <p:cNvPr id="20" name="19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21"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wipe(up)">
                                      <p:cBhvr>
                                        <p:cTn id="7" dur="500"/>
                                        <p:tgtEl>
                                          <p:spTgt spid="3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6"/>
                                        </p:tgtEl>
                                        <p:attrNameLst>
                                          <p:attrName>style.visibility</p:attrName>
                                        </p:attrNameLst>
                                      </p:cBhvr>
                                      <p:to>
                                        <p:strVal val="visible"/>
                                      </p:to>
                                    </p:set>
                                    <p:animEffect transition="in" filter="wipe(left)">
                                      <p:cBhvr>
                                        <p:cTn id="11" dur="500"/>
                                        <p:tgtEl>
                                          <p:spTgt spid="26"/>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0"/>
                                        </p:tgtEl>
                                        <p:attrNameLst>
                                          <p:attrName>style.visibility</p:attrName>
                                        </p:attrNameLst>
                                      </p:cBhvr>
                                      <p:to>
                                        <p:strVal val="visible"/>
                                      </p:to>
                                    </p:set>
                                    <p:animEffect transition="in" filter="wipe(left)">
                                      <p:cBhvr>
                                        <p:cTn id="15" dur="500"/>
                                        <p:tgtEl>
                                          <p:spTgt spid="30"/>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1"/>
                                        </p:tgtEl>
                                        <p:attrNameLst>
                                          <p:attrName>style.visibility</p:attrName>
                                        </p:attrNameLst>
                                      </p:cBhvr>
                                      <p:to>
                                        <p:strVal val="visible"/>
                                      </p:to>
                                    </p:set>
                                    <p:animEffect transition="in" filter="wipe(left)">
                                      <p:cBhvr>
                                        <p:cTn id="19" dur="500"/>
                                        <p:tgtEl>
                                          <p:spTgt spid="31"/>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2"/>
                                        </p:tgtEl>
                                        <p:attrNameLst>
                                          <p:attrName>style.visibility</p:attrName>
                                        </p:attrNameLst>
                                      </p:cBhvr>
                                      <p:to>
                                        <p:strVal val="visible"/>
                                      </p:to>
                                    </p:set>
                                    <p:animEffect transition="in" filter="wipe(left)">
                                      <p:cBhvr>
                                        <p:cTn id="23" dur="500"/>
                                        <p:tgtEl>
                                          <p:spTgt spid="32"/>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1" nodeType="clickEffect">
                                  <p:stCondLst>
                                    <p:cond delay="0"/>
                                  </p:stCondLst>
                                  <p:childTnLst>
                                    <p:set>
                                      <p:cBhvr>
                                        <p:cTn id="27" dur="1" fill="hold">
                                          <p:stCondLst>
                                            <p:cond delay="0"/>
                                          </p:stCondLst>
                                        </p:cTn>
                                        <p:tgtEl>
                                          <p:spTgt spid="24"/>
                                        </p:tgtEl>
                                        <p:attrNameLst>
                                          <p:attrName>style.visibility</p:attrName>
                                        </p:attrNameLst>
                                      </p:cBhvr>
                                      <p:to>
                                        <p:strVal val="visible"/>
                                      </p:to>
                                    </p:set>
                                    <p:anim calcmode="lin" valueType="num">
                                      <p:cBhvr>
                                        <p:cTn id="28" dur="1000" fill="hold"/>
                                        <p:tgtEl>
                                          <p:spTgt spid="24"/>
                                        </p:tgtEl>
                                        <p:attrNameLst>
                                          <p:attrName>ppt_w</p:attrName>
                                        </p:attrNameLst>
                                      </p:cBhvr>
                                      <p:tavLst>
                                        <p:tav tm="0">
                                          <p:val>
                                            <p:strVal val="#ppt_w*0.70"/>
                                          </p:val>
                                        </p:tav>
                                        <p:tav tm="100000">
                                          <p:val>
                                            <p:strVal val="#ppt_w"/>
                                          </p:val>
                                        </p:tav>
                                      </p:tavLst>
                                    </p:anim>
                                    <p:anim calcmode="lin" valueType="num">
                                      <p:cBhvr>
                                        <p:cTn id="29" dur="1000" fill="hold"/>
                                        <p:tgtEl>
                                          <p:spTgt spid="24"/>
                                        </p:tgtEl>
                                        <p:attrNameLst>
                                          <p:attrName>ppt_h</p:attrName>
                                        </p:attrNameLst>
                                      </p:cBhvr>
                                      <p:tavLst>
                                        <p:tav tm="0">
                                          <p:val>
                                            <p:strVal val="#ppt_h"/>
                                          </p:val>
                                        </p:tav>
                                        <p:tav tm="100000">
                                          <p:val>
                                            <p:strVal val="#ppt_h"/>
                                          </p:val>
                                        </p:tav>
                                      </p:tavLst>
                                    </p:anim>
                                    <p:animEffect transition="in" filter="fade">
                                      <p:cBhvr>
                                        <p:cTn id="30" dur="1000"/>
                                        <p:tgtEl>
                                          <p:spTgt spid="24"/>
                                        </p:tgtEl>
                                      </p:cBhvr>
                                    </p:animEffect>
                                  </p:childTnLst>
                                </p:cTn>
                              </p:par>
                              <p:par>
                                <p:cTn id="31" presetID="55" presetClass="entr" presetSubtype="0" fill="hold" grpId="1" nodeType="withEffect">
                                  <p:stCondLst>
                                    <p:cond delay="0"/>
                                  </p:stCondLst>
                                  <p:childTnLst>
                                    <p:set>
                                      <p:cBhvr>
                                        <p:cTn id="32" dur="1" fill="hold">
                                          <p:stCondLst>
                                            <p:cond delay="0"/>
                                          </p:stCondLst>
                                        </p:cTn>
                                        <p:tgtEl>
                                          <p:spTgt spid="25"/>
                                        </p:tgtEl>
                                        <p:attrNameLst>
                                          <p:attrName>style.visibility</p:attrName>
                                        </p:attrNameLst>
                                      </p:cBhvr>
                                      <p:to>
                                        <p:strVal val="visible"/>
                                      </p:to>
                                    </p:set>
                                    <p:anim calcmode="lin" valueType="num">
                                      <p:cBhvr>
                                        <p:cTn id="33" dur="1000" fill="hold"/>
                                        <p:tgtEl>
                                          <p:spTgt spid="25"/>
                                        </p:tgtEl>
                                        <p:attrNameLst>
                                          <p:attrName>ppt_w</p:attrName>
                                        </p:attrNameLst>
                                      </p:cBhvr>
                                      <p:tavLst>
                                        <p:tav tm="0">
                                          <p:val>
                                            <p:strVal val="#ppt_w*0.70"/>
                                          </p:val>
                                        </p:tav>
                                        <p:tav tm="100000">
                                          <p:val>
                                            <p:strVal val="#ppt_w"/>
                                          </p:val>
                                        </p:tav>
                                      </p:tavLst>
                                    </p:anim>
                                    <p:anim calcmode="lin" valueType="num">
                                      <p:cBhvr>
                                        <p:cTn id="34" dur="1000" fill="hold"/>
                                        <p:tgtEl>
                                          <p:spTgt spid="25"/>
                                        </p:tgtEl>
                                        <p:attrNameLst>
                                          <p:attrName>ppt_h</p:attrName>
                                        </p:attrNameLst>
                                      </p:cBhvr>
                                      <p:tavLst>
                                        <p:tav tm="0">
                                          <p:val>
                                            <p:strVal val="#ppt_h"/>
                                          </p:val>
                                        </p:tav>
                                        <p:tav tm="100000">
                                          <p:val>
                                            <p:strVal val="#ppt_h"/>
                                          </p:val>
                                        </p:tav>
                                      </p:tavLst>
                                    </p:anim>
                                    <p:animEffect transition="in" filter="fade">
                                      <p:cBhvr>
                                        <p:cTn id="35" dur="1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0" grpId="0" animBg="1"/>
      <p:bldP spid="31" grpId="0" animBg="1"/>
      <p:bldP spid="32" grpId="0" animBg="1"/>
      <p:bldP spid="33" grpId="0" animBg="1"/>
      <p:bldP spid="24" grpId="1" animBg="1"/>
      <p:bldP spid="25" grpId="1"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285420"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41" name="40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42" name="41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43" name="42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45" name="44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6" name="45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22" name="21 Llamada rectangular"/>
          <p:cNvSpPr/>
          <p:nvPr/>
        </p:nvSpPr>
        <p:spPr>
          <a:xfrm>
            <a:off x="972000" y="4140000"/>
            <a:ext cx="3727430" cy="1320617"/>
          </a:xfrm>
          <a:prstGeom prst="wedgeRectCallout">
            <a:avLst>
              <a:gd name="adj1" fmla="val 28381"/>
              <a:gd name="adj2" fmla="val -118098"/>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Efectividad en la gestión de localización de principales contribuyentes - Segmento 1 </a:t>
            </a:r>
            <a:endParaRPr lang="es-AR" dirty="0" smtClean="0">
              <a:solidFill>
                <a:srgbClr val="FFFF00"/>
              </a:solidFill>
            </a:endParaRPr>
          </a:p>
          <a:p>
            <a:endParaRPr lang="es-AR" dirty="0" smtClean="0">
              <a:solidFill>
                <a:srgbClr val="FFFF00"/>
              </a:solidFill>
            </a:endParaRPr>
          </a:p>
          <a:p>
            <a:r>
              <a:rPr lang="es-AR" dirty="0" smtClean="0"/>
              <a:t>Efectividad en la gestión de localización de contribuyentes activos - Segmento 2 a 9 </a:t>
            </a:r>
            <a:endParaRPr lang="es-AR" dirty="0">
              <a:solidFill>
                <a:srgbClr val="FFFF00"/>
              </a:solidFill>
            </a:endParaRPr>
          </a:p>
        </p:txBody>
      </p:sp>
      <p:sp>
        <p:nvSpPr>
          <p:cNvPr id="29" name="28 Rectángulo redondeado"/>
          <p:cNvSpPr/>
          <p:nvPr/>
        </p:nvSpPr>
        <p:spPr>
          <a:xfrm>
            <a:off x="5339644" y="4298954"/>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ES" dirty="0" smtClean="0"/>
              <a:t>Contribuyentes sin localizar - Indicador PR</a:t>
            </a:r>
            <a:endParaRPr lang="es-AR" dirty="0" smtClean="0"/>
          </a:p>
          <a:p>
            <a:pPr algn="ctr"/>
            <a:endParaRPr lang="es-AR" dirty="0"/>
          </a:p>
        </p:txBody>
      </p:sp>
      <p:sp>
        <p:nvSpPr>
          <p:cNvPr id="31" name="30 Rectángulo redondeado"/>
          <p:cNvSpPr/>
          <p:nvPr/>
        </p:nvSpPr>
        <p:spPr>
          <a:xfrm rot="19698148">
            <a:off x="4387412" y="4342364"/>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100%</a:t>
            </a:r>
            <a:endParaRPr lang="es-AR" dirty="0"/>
          </a:p>
        </p:txBody>
      </p:sp>
      <p:sp>
        <p:nvSpPr>
          <p:cNvPr id="32" name="31 Rectángulo redondeado"/>
          <p:cNvSpPr/>
          <p:nvPr/>
        </p:nvSpPr>
        <p:spPr>
          <a:xfrm rot="19698148">
            <a:off x="4446410" y="4994557"/>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93%</a:t>
            </a:r>
            <a:endParaRPr lang="es-AR" dirty="0"/>
          </a:p>
        </p:txBody>
      </p:sp>
      <p:sp>
        <p:nvSpPr>
          <p:cNvPr id="33" name="32 Rectángulo redondeado"/>
          <p:cNvSpPr/>
          <p:nvPr/>
        </p:nvSpPr>
        <p:spPr>
          <a:xfrm>
            <a:off x="5345288" y="3728870"/>
            <a:ext cx="3488268" cy="385935"/>
          </a:xfrm>
          <a:prstGeom prst="roundRect">
            <a:avLst/>
          </a:prstGeom>
          <a:ln>
            <a:solidFill>
              <a:schemeClr val="accent6">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sz="1800" dirty="0" smtClean="0"/>
              <a:t>Herramientas de soporte</a:t>
            </a:r>
          </a:p>
          <a:p>
            <a:pPr algn="ctr"/>
            <a:endParaRPr lang="es-AR" dirty="0"/>
          </a:p>
        </p:txBody>
      </p:sp>
      <p:sp>
        <p:nvSpPr>
          <p:cNvPr id="23" name="22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sp>
        <p:nvSpPr>
          <p:cNvPr id="18" name="17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19"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33"/>
                                        </p:tgtEl>
                                        <p:attrNameLst>
                                          <p:attrName>style.visibility</p:attrName>
                                        </p:attrNameLst>
                                      </p:cBhvr>
                                      <p:to>
                                        <p:strVal val="visible"/>
                                      </p:to>
                                    </p:set>
                                    <p:animEffect transition="in" filter="wipe(left)">
                                      <p:cBhvr>
                                        <p:cTn id="11" dur="500"/>
                                        <p:tgtEl>
                                          <p:spTgt spid="3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wipe(left)">
                                      <p:cBhvr>
                                        <p:cTn id="15" dur="5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31"/>
                                        </p:tgtEl>
                                        <p:attrNameLst>
                                          <p:attrName>style.visibility</p:attrName>
                                        </p:attrNameLst>
                                      </p:cBhvr>
                                      <p:to>
                                        <p:strVal val="visible"/>
                                      </p:to>
                                    </p:set>
                                    <p:anim calcmode="lin" valueType="num">
                                      <p:cBhvr>
                                        <p:cTn id="20" dur="1000" fill="hold"/>
                                        <p:tgtEl>
                                          <p:spTgt spid="31"/>
                                        </p:tgtEl>
                                        <p:attrNameLst>
                                          <p:attrName>ppt_w</p:attrName>
                                        </p:attrNameLst>
                                      </p:cBhvr>
                                      <p:tavLst>
                                        <p:tav tm="0">
                                          <p:val>
                                            <p:strVal val="#ppt_w*0.70"/>
                                          </p:val>
                                        </p:tav>
                                        <p:tav tm="100000">
                                          <p:val>
                                            <p:strVal val="#ppt_w"/>
                                          </p:val>
                                        </p:tav>
                                      </p:tavLst>
                                    </p:anim>
                                    <p:anim calcmode="lin" valueType="num">
                                      <p:cBhvr>
                                        <p:cTn id="21" dur="1000" fill="hold"/>
                                        <p:tgtEl>
                                          <p:spTgt spid="31"/>
                                        </p:tgtEl>
                                        <p:attrNameLst>
                                          <p:attrName>ppt_h</p:attrName>
                                        </p:attrNameLst>
                                      </p:cBhvr>
                                      <p:tavLst>
                                        <p:tav tm="0">
                                          <p:val>
                                            <p:strVal val="#ppt_h"/>
                                          </p:val>
                                        </p:tav>
                                        <p:tav tm="100000">
                                          <p:val>
                                            <p:strVal val="#ppt_h"/>
                                          </p:val>
                                        </p:tav>
                                      </p:tavLst>
                                    </p:anim>
                                    <p:animEffect transition="in" filter="fade">
                                      <p:cBhvr>
                                        <p:cTn id="22" dur="1000"/>
                                        <p:tgtEl>
                                          <p:spTgt spid="31"/>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32"/>
                                        </p:tgtEl>
                                        <p:attrNameLst>
                                          <p:attrName>style.visibility</p:attrName>
                                        </p:attrNameLst>
                                      </p:cBhvr>
                                      <p:to>
                                        <p:strVal val="visible"/>
                                      </p:to>
                                    </p:set>
                                    <p:anim calcmode="lin" valueType="num">
                                      <p:cBhvr>
                                        <p:cTn id="25" dur="1000" fill="hold"/>
                                        <p:tgtEl>
                                          <p:spTgt spid="32"/>
                                        </p:tgtEl>
                                        <p:attrNameLst>
                                          <p:attrName>ppt_w</p:attrName>
                                        </p:attrNameLst>
                                      </p:cBhvr>
                                      <p:tavLst>
                                        <p:tav tm="0">
                                          <p:val>
                                            <p:strVal val="#ppt_w*0.70"/>
                                          </p:val>
                                        </p:tav>
                                        <p:tav tm="100000">
                                          <p:val>
                                            <p:strVal val="#ppt_w"/>
                                          </p:val>
                                        </p:tav>
                                      </p:tavLst>
                                    </p:anim>
                                    <p:anim calcmode="lin" valueType="num">
                                      <p:cBhvr>
                                        <p:cTn id="26" dur="1000" fill="hold"/>
                                        <p:tgtEl>
                                          <p:spTgt spid="32"/>
                                        </p:tgtEl>
                                        <p:attrNameLst>
                                          <p:attrName>ppt_h</p:attrName>
                                        </p:attrNameLst>
                                      </p:cBhvr>
                                      <p:tavLst>
                                        <p:tav tm="0">
                                          <p:val>
                                            <p:strVal val="#ppt_h"/>
                                          </p:val>
                                        </p:tav>
                                        <p:tav tm="100000">
                                          <p:val>
                                            <p:strVal val="#ppt_h"/>
                                          </p:val>
                                        </p:tav>
                                      </p:tavLst>
                                    </p:anim>
                                    <p:animEffect transition="in" filter="fade">
                                      <p:cBhvr>
                                        <p:cTn id="27"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9" grpId="0" animBg="1"/>
      <p:bldP spid="31" grpId="0" animBg="1"/>
      <p:bldP spid="32" grpId="0" animBg="1"/>
      <p:bldP spid="3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41" name="40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42" name="41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43" name="42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45" name="44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6" name="45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23" name="22 Rectángulo redondeado"/>
          <p:cNvSpPr/>
          <p:nvPr/>
        </p:nvSpPr>
        <p:spPr>
          <a:xfrm>
            <a:off x="5345288" y="3728870"/>
            <a:ext cx="3488268" cy="385935"/>
          </a:xfrm>
          <a:prstGeom prst="roundRect">
            <a:avLst/>
          </a:prstGeom>
          <a:ln>
            <a:solidFill>
              <a:schemeClr val="accent6">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sz="1800" dirty="0" smtClean="0"/>
              <a:t>Herramientas de soporte</a:t>
            </a:r>
          </a:p>
          <a:p>
            <a:pPr algn="ctr"/>
            <a:endParaRPr lang="es-AR" dirty="0"/>
          </a:p>
        </p:txBody>
      </p:sp>
      <p:sp>
        <p:nvSpPr>
          <p:cNvPr id="32" name="31 Rectángulo redondeado"/>
          <p:cNvSpPr/>
          <p:nvPr/>
        </p:nvSpPr>
        <p:spPr>
          <a:xfrm>
            <a:off x="5339644" y="4298954"/>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ES" dirty="0" smtClean="0"/>
              <a:t>C</a:t>
            </a:r>
            <a:r>
              <a:rPr lang="es-AR" dirty="0" err="1" smtClean="0"/>
              <a:t>alendario</a:t>
            </a:r>
            <a:r>
              <a:rPr lang="es-AR" dirty="0" smtClean="0"/>
              <a:t> operativo</a:t>
            </a:r>
          </a:p>
          <a:p>
            <a:pPr algn="ctr"/>
            <a:endParaRPr lang="es-AR" dirty="0"/>
          </a:p>
        </p:txBody>
      </p:sp>
      <p:sp>
        <p:nvSpPr>
          <p:cNvPr id="33" name="32 Rectángulo redondeado"/>
          <p:cNvSpPr/>
          <p:nvPr/>
        </p:nvSpPr>
        <p:spPr>
          <a:xfrm>
            <a:off x="5345287" y="4722290"/>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I.G. 17 Operativo notificación</a:t>
            </a:r>
          </a:p>
          <a:p>
            <a:pPr algn="ctr"/>
            <a:endParaRPr lang="es-AR" dirty="0"/>
          </a:p>
        </p:txBody>
      </p:sp>
      <p:sp>
        <p:nvSpPr>
          <p:cNvPr id="34" name="33 Rectángulo redondeado"/>
          <p:cNvSpPr/>
          <p:nvPr/>
        </p:nvSpPr>
        <p:spPr>
          <a:xfrm>
            <a:off x="5350930" y="5145626"/>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SCT - Reimpresión cartas intimación (TACON)</a:t>
            </a:r>
          </a:p>
          <a:p>
            <a:pPr algn="ctr"/>
            <a:endParaRPr lang="es-AR" dirty="0"/>
          </a:p>
        </p:txBody>
      </p:sp>
      <p:sp>
        <p:nvSpPr>
          <p:cNvPr id="35" name="34 Rectángulo redondeado"/>
          <p:cNvSpPr/>
          <p:nvPr/>
        </p:nvSpPr>
        <p:spPr>
          <a:xfrm>
            <a:off x="5345284" y="5568962"/>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Obligaciones sin notificar - Indicador PR</a:t>
            </a:r>
          </a:p>
          <a:p>
            <a:pPr algn="ctr"/>
            <a:endParaRPr lang="es-AR" dirty="0"/>
          </a:p>
        </p:txBody>
      </p:sp>
      <p:sp>
        <p:nvSpPr>
          <p:cNvPr id="36" name="35 Rectángulo redondeado"/>
          <p:cNvSpPr/>
          <p:nvPr/>
        </p:nvSpPr>
        <p:spPr>
          <a:xfrm>
            <a:off x="5350930" y="5134337"/>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SCT - Reimpresión cartas intimación (TACON)</a:t>
            </a:r>
          </a:p>
          <a:p>
            <a:pPr algn="ctr"/>
            <a:endParaRPr lang="es-AR" dirty="0"/>
          </a:p>
        </p:txBody>
      </p:sp>
      <p:sp>
        <p:nvSpPr>
          <p:cNvPr id="27" name="26 Llamada rectangular"/>
          <p:cNvSpPr/>
          <p:nvPr/>
        </p:nvSpPr>
        <p:spPr>
          <a:xfrm>
            <a:off x="971259" y="4140000"/>
            <a:ext cx="3203577" cy="1743564"/>
          </a:xfrm>
          <a:prstGeom prst="wedgeRectCallout">
            <a:avLst>
              <a:gd name="adj1" fmla="val 60883"/>
              <a:gd name="adj2" fmla="val -100834"/>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Efectividad en la gestión de notificaciones por falta de presentación - Principales contribuyentes  Segmento 1</a:t>
            </a:r>
          </a:p>
          <a:p>
            <a:endParaRPr lang="es-ES" dirty="0" smtClean="0">
              <a:solidFill>
                <a:srgbClr val="FFFF00"/>
              </a:solidFill>
            </a:endParaRPr>
          </a:p>
          <a:p>
            <a:r>
              <a:rPr lang="es-AR" dirty="0" smtClean="0"/>
              <a:t>Efectividad en la gestión de notificaciones por falta de pago - Principales contribuyentes  Segmento 1</a:t>
            </a:r>
            <a:endParaRPr lang="es-AR" dirty="0">
              <a:solidFill>
                <a:srgbClr val="FFFF00"/>
              </a:solidFill>
            </a:endParaRPr>
          </a:p>
        </p:txBody>
      </p:sp>
      <p:sp>
        <p:nvSpPr>
          <p:cNvPr id="28" name="27 Rectángulo redondeado"/>
          <p:cNvSpPr/>
          <p:nvPr/>
        </p:nvSpPr>
        <p:spPr>
          <a:xfrm rot="19698148">
            <a:off x="4058167" y="5175329"/>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96%</a:t>
            </a:r>
            <a:endParaRPr lang="es-AR" dirty="0"/>
          </a:p>
        </p:txBody>
      </p:sp>
      <p:sp>
        <p:nvSpPr>
          <p:cNvPr id="29" name="28 Rectángulo redondeado"/>
          <p:cNvSpPr/>
          <p:nvPr/>
        </p:nvSpPr>
        <p:spPr>
          <a:xfrm rot="19698148">
            <a:off x="4062013" y="4172279"/>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90%</a:t>
            </a:r>
            <a:endParaRPr lang="es-AR" dirty="0"/>
          </a:p>
        </p:txBody>
      </p:sp>
      <p:sp>
        <p:nvSpPr>
          <p:cNvPr id="26" name="25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sp>
        <p:nvSpPr>
          <p:cNvPr id="22" name="21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24"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wipe(up)">
                                      <p:cBhvr>
                                        <p:cTn id="7" dur="500"/>
                                        <p:tgtEl>
                                          <p:spTgt spid="2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3"/>
                                        </p:tgtEl>
                                        <p:attrNameLst>
                                          <p:attrName>style.visibility</p:attrName>
                                        </p:attrNameLst>
                                      </p:cBhvr>
                                      <p:to>
                                        <p:strVal val="visible"/>
                                      </p:to>
                                    </p:set>
                                    <p:animEffect transition="in" filter="wipe(left)">
                                      <p:cBhvr>
                                        <p:cTn id="11" dur="500"/>
                                        <p:tgtEl>
                                          <p:spTgt spid="23"/>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32"/>
                                        </p:tgtEl>
                                        <p:attrNameLst>
                                          <p:attrName>style.visibility</p:attrName>
                                        </p:attrNameLst>
                                      </p:cBhvr>
                                      <p:to>
                                        <p:strVal val="visible"/>
                                      </p:to>
                                    </p:set>
                                    <p:animEffect transition="in" filter="wipe(left)">
                                      <p:cBhvr>
                                        <p:cTn id="15" dur="500"/>
                                        <p:tgtEl>
                                          <p:spTgt spid="32"/>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33"/>
                                        </p:tgtEl>
                                        <p:attrNameLst>
                                          <p:attrName>style.visibility</p:attrName>
                                        </p:attrNameLst>
                                      </p:cBhvr>
                                      <p:to>
                                        <p:strVal val="visible"/>
                                      </p:to>
                                    </p:set>
                                    <p:animEffect transition="in" filter="wipe(left)">
                                      <p:cBhvr>
                                        <p:cTn id="19" dur="500"/>
                                        <p:tgtEl>
                                          <p:spTgt spid="33"/>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wipe(left)">
                                      <p:cBhvr>
                                        <p:cTn id="23" dur="500"/>
                                        <p:tgtEl>
                                          <p:spTgt spid="34"/>
                                        </p:tgtEl>
                                      </p:cBhvr>
                                    </p:animEffect>
                                  </p:childTnLst>
                                </p:cTn>
                              </p:par>
                            </p:childTnLst>
                          </p:cTn>
                        </p:par>
                        <p:par>
                          <p:cTn id="24" fill="hold">
                            <p:stCondLst>
                              <p:cond delay="2500"/>
                            </p:stCondLst>
                            <p:childTnLst>
                              <p:par>
                                <p:cTn id="25" presetID="22" presetClass="entr" presetSubtype="8" fill="hold" grpId="0" nodeType="afterEffect">
                                  <p:stCondLst>
                                    <p:cond delay="0"/>
                                  </p:stCondLst>
                                  <p:childTnLst>
                                    <p:set>
                                      <p:cBhvr>
                                        <p:cTn id="26" dur="1" fill="hold">
                                          <p:stCondLst>
                                            <p:cond delay="0"/>
                                          </p:stCondLst>
                                        </p:cTn>
                                        <p:tgtEl>
                                          <p:spTgt spid="35"/>
                                        </p:tgtEl>
                                        <p:attrNameLst>
                                          <p:attrName>style.visibility</p:attrName>
                                        </p:attrNameLst>
                                      </p:cBhvr>
                                      <p:to>
                                        <p:strVal val="visible"/>
                                      </p:to>
                                    </p:set>
                                    <p:animEffect transition="in" filter="wipe(left)">
                                      <p:cBhvr>
                                        <p:cTn id="27" dur="500"/>
                                        <p:tgtEl>
                                          <p:spTgt spid="35"/>
                                        </p:tgtEl>
                                      </p:cBhvr>
                                    </p:animEffect>
                                  </p:childTnLst>
                                </p:cTn>
                              </p:par>
                            </p:childTnLst>
                          </p:cTn>
                        </p:par>
                        <p:par>
                          <p:cTn id="28" fill="hold">
                            <p:stCondLst>
                              <p:cond delay="3000"/>
                            </p:stCondLst>
                            <p:childTnLst>
                              <p:par>
                                <p:cTn id="29" presetID="22" presetClass="entr" presetSubtype="8" fill="hold" grpId="0" nodeType="afterEffect">
                                  <p:stCondLst>
                                    <p:cond delay="0"/>
                                  </p:stCondLst>
                                  <p:childTnLst>
                                    <p:set>
                                      <p:cBhvr>
                                        <p:cTn id="30" dur="1" fill="hold">
                                          <p:stCondLst>
                                            <p:cond delay="0"/>
                                          </p:stCondLst>
                                        </p:cTn>
                                        <p:tgtEl>
                                          <p:spTgt spid="36"/>
                                        </p:tgtEl>
                                        <p:attrNameLst>
                                          <p:attrName>style.visibility</p:attrName>
                                        </p:attrNameLst>
                                      </p:cBhvr>
                                      <p:to>
                                        <p:strVal val="visible"/>
                                      </p:to>
                                    </p:set>
                                    <p:animEffect transition="in" filter="wipe(left)">
                                      <p:cBhvr>
                                        <p:cTn id="31" dur="500"/>
                                        <p:tgtEl>
                                          <p:spTgt spid="36"/>
                                        </p:tgtEl>
                                      </p:cBhvr>
                                    </p:animEffect>
                                  </p:childTnLst>
                                </p:cTn>
                              </p:par>
                            </p:childTnLst>
                          </p:cTn>
                        </p:par>
                      </p:childTnLst>
                    </p:cTn>
                  </p:par>
                  <p:par>
                    <p:cTn id="32" fill="hold">
                      <p:stCondLst>
                        <p:cond delay="indefinite"/>
                      </p:stCondLst>
                      <p:childTnLst>
                        <p:par>
                          <p:cTn id="33" fill="hold">
                            <p:stCondLst>
                              <p:cond delay="0"/>
                            </p:stCondLst>
                            <p:childTnLst>
                              <p:par>
                                <p:cTn id="34" presetID="55" presetClass="entr" presetSubtype="0" fill="hold" grpId="0" nodeType="clickEffect">
                                  <p:stCondLst>
                                    <p:cond delay="0"/>
                                  </p:stCondLst>
                                  <p:childTnLst>
                                    <p:set>
                                      <p:cBhvr>
                                        <p:cTn id="35" dur="1" fill="hold">
                                          <p:stCondLst>
                                            <p:cond delay="0"/>
                                          </p:stCondLst>
                                        </p:cTn>
                                        <p:tgtEl>
                                          <p:spTgt spid="28"/>
                                        </p:tgtEl>
                                        <p:attrNameLst>
                                          <p:attrName>style.visibility</p:attrName>
                                        </p:attrNameLst>
                                      </p:cBhvr>
                                      <p:to>
                                        <p:strVal val="visible"/>
                                      </p:to>
                                    </p:set>
                                    <p:anim calcmode="lin" valueType="num">
                                      <p:cBhvr>
                                        <p:cTn id="36" dur="1000" fill="hold"/>
                                        <p:tgtEl>
                                          <p:spTgt spid="28"/>
                                        </p:tgtEl>
                                        <p:attrNameLst>
                                          <p:attrName>ppt_w</p:attrName>
                                        </p:attrNameLst>
                                      </p:cBhvr>
                                      <p:tavLst>
                                        <p:tav tm="0">
                                          <p:val>
                                            <p:strVal val="#ppt_w*0.70"/>
                                          </p:val>
                                        </p:tav>
                                        <p:tav tm="100000">
                                          <p:val>
                                            <p:strVal val="#ppt_w"/>
                                          </p:val>
                                        </p:tav>
                                      </p:tavLst>
                                    </p:anim>
                                    <p:anim calcmode="lin" valueType="num">
                                      <p:cBhvr>
                                        <p:cTn id="37" dur="1000" fill="hold"/>
                                        <p:tgtEl>
                                          <p:spTgt spid="28"/>
                                        </p:tgtEl>
                                        <p:attrNameLst>
                                          <p:attrName>ppt_h</p:attrName>
                                        </p:attrNameLst>
                                      </p:cBhvr>
                                      <p:tavLst>
                                        <p:tav tm="0">
                                          <p:val>
                                            <p:strVal val="#ppt_h"/>
                                          </p:val>
                                        </p:tav>
                                        <p:tav tm="100000">
                                          <p:val>
                                            <p:strVal val="#ppt_h"/>
                                          </p:val>
                                        </p:tav>
                                      </p:tavLst>
                                    </p:anim>
                                    <p:animEffect transition="in" filter="fade">
                                      <p:cBhvr>
                                        <p:cTn id="38" dur="1000"/>
                                        <p:tgtEl>
                                          <p:spTgt spid="28"/>
                                        </p:tgtEl>
                                      </p:cBhvr>
                                    </p:animEffect>
                                  </p:childTnLst>
                                </p:cTn>
                              </p:par>
                              <p:par>
                                <p:cTn id="39" presetID="55" presetClass="entr" presetSubtype="0" fill="hold" grpId="0" nodeType="withEffect">
                                  <p:stCondLst>
                                    <p:cond delay="0"/>
                                  </p:stCondLst>
                                  <p:childTnLst>
                                    <p:set>
                                      <p:cBhvr>
                                        <p:cTn id="40" dur="1" fill="hold">
                                          <p:stCondLst>
                                            <p:cond delay="0"/>
                                          </p:stCondLst>
                                        </p:cTn>
                                        <p:tgtEl>
                                          <p:spTgt spid="29"/>
                                        </p:tgtEl>
                                        <p:attrNameLst>
                                          <p:attrName>style.visibility</p:attrName>
                                        </p:attrNameLst>
                                      </p:cBhvr>
                                      <p:to>
                                        <p:strVal val="visible"/>
                                      </p:to>
                                    </p:set>
                                    <p:anim calcmode="lin" valueType="num">
                                      <p:cBhvr>
                                        <p:cTn id="41" dur="1000" fill="hold"/>
                                        <p:tgtEl>
                                          <p:spTgt spid="29"/>
                                        </p:tgtEl>
                                        <p:attrNameLst>
                                          <p:attrName>ppt_w</p:attrName>
                                        </p:attrNameLst>
                                      </p:cBhvr>
                                      <p:tavLst>
                                        <p:tav tm="0">
                                          <p:val>
                                            <p:strVal val="#ppt_w*0.70"/>
                                          </p:val>
                                        </p:tav>
                                        <p:tav tm="100000">
                                          <p:val>
                                            <p:strVal val="#ppt_w"/>
                                          </p:val>
                                        </p:tav>
                                      </p:tavLst>
                                    </p:anim>
                                    <p:anim calcmode="lin" valueType="num">
                                      <p:cBhvr>
                                        <p:cTn id="42" dur="1000" fill="hold"/>
                                        <p:tgtEl>
                                          <p:spTgt spid="29"/>
                                        </p:tgtEl>
                                        <p:attrNameLst>
                                          <p:attrName>ppt_h</p:attrName>
                                        </p:attrNameLst>
                                      </p:cBhvr>
                                      <p:tavLst>
                                        <p:tav tm="0">
                                          <p:val>
                                            <p:strVal val="#ppt_h"/>
                                          </p:val>
                                        </p:tav>
                                        <p:tav tm="100000">
                                          <p:val>
                                            <p:strVal val="#ppt_h"/>
                                          </p:val>
                                        </p:tav>
                                      </p:tavLst>
                                    </p:anim>
                                    <p:animEffect transition="in" filter="fade">
                                      <p:cBhvr>
                                        <p:cTn id="43" dur="10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32" grpId="0" animBg="1"/>
      <p:bldP spid="33" grpId="0" animBg="1"/>
      <p:bldP spid="34" grpId="0" animBg="1"/>
      <p:bldP spid="35" grpId="0" animBg="1"/>
      <p:bldP spid="36" grpId="0" animBg="1"/>
      <p:bldP spid="27" grpId="0" animBg="1"/>
      <p:bldP spid="28" grpId="0" animBg="1"/>
      <p:bldP spid="2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41" name="40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42" name="41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43" name="42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45" name="44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6" name="45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23" name="22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graphicFrame>
        <p:nvGraphicFramePr>
          <p:cNvPr id="18" name="17 Diagrama"/>
          <p:cNvGraphicFramePr/>
          <p:nvPr/>
        </p:nvGraphicFramePr>
        <p:xfrm>
          <a:off x="5267698" y="4140202"/>
          <a:ext cx="3090979" cy="173347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7" name="16 Rectángulo redondeado"/>
          <p:cNvSpPr/>
          <p:nvPr/>
        </p:nvSpPr>
        <p:spPr>
          <a:xfrm rot="19698148">
            <a:off x="7784956" y="3833807"/>
            <a:ext cx="1097982" cy="545959"/>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Todos los segmentos</a:t>
            </a:r>
            <a:endParaRPr lang="es-AR" dirty="0"/>
          </a:p>
        </p:txBody>
      </p:sp>
      <p:sp>
        <p:nvSpPr>
          <p:cNvPr id="20" name="19 Llamada rectangular"/>
          <p:cNvSpPr/>
          <p:nvPr/>
        </p:nvSpPr>
        <p:spPr>
          <a:xfrm>
            <a:off x="971259" y="4140000"/>
            <a:ext cx="3203577" cy="1743564"/>
          </a:xfrm>
          <a:prstGeom prst="wedgeRectCallout">
            <a:avLst>
              <a:gd name="adj1" fmla="val 60883"/>
              <a:gd name="adj2" fmla="val -100834"/>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Efectividad en la gestión de notificaciones por falta de presentación - Principales contribuyentes  Segmento 1</a:t>
            </a:r>
          </a:p>
          <a:p>
            <a:endParaRPr lang="es-ES" dirty="0" smtClean="0">
              <a:solidFill>
                <a:srgbClr val="FFFF00"/>
              </a:solidFill>
            </a:endParaRPr>
          </a:p>
          <a:p>
            <a:r>
              <a:rPr lang="es-AR" dirty="0" smtClean="0"/>
              <a:t>Efectividad en la gestión de notificaciones por falta de pago - Principales contribuyentes  Segmento 1</a:t>
            </a:r>
            <a:endParaRPr lang="es-AR" dirty="0">
              <a:solidFill>
                <a:srgbClr val="FFFF00"/>
              </a:solidFill>
            </a:endParaRPr>
          </a:p>
        </p:txBody>
      </p:sp>
      <p:sp>
        <p:nvSpPr>
          <p:cNvPr id="24" name="23 Rectángulo redondeado"/>
          <p:cNvSpPr/>
          <p:nvPr/>
        </p:nvSpPr>
        <p:spPr>
          <a:xfrm rot="19698148">
            <a:off x="4058167" y="5175329"/>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96%</a:t>
            </a:r>
            <a:endParaRPr lang="es-AR" dirty="0"/>
          </a:p>
        </p:txBody>
      </p:sp>
      <p:sp>
        <p:nvSpPr>
          <p:cNvPr id="25" name="24 Rectángulo redondeado"/>
          <p:cNvSpPr/>
          <p:nvPr/>
        </p:nvSpPr>
        <p:spPr>
          <a:xfrm rot="19698148">
            <a:off x="4062013" y="4172279"/>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90%</a:t>
            </a:r>
            <a:endParaRPr lang="es-AR" dirty="0"/>
          </a:p>
        </p:txBody>
      </p:sp>
      <p:sp>
        <p:nvSpPr>
          <p:cNvPr id="19" name="18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21"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up)">
                                      <p:cBhvr>
                                        <p:cTn id="7" dur="500"/>
                                        <p:tgtEl>
                                          <p:spTgt spid="20"/>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8">
                                            <p:graphicEl>
                                              <a:dgm id="{9F464981-0850-4882-A394-DD36C149613C}"/>
                                            </p:graphicEl>
                                          </p:spTgt>
                                        </p:tgtEl>
                                        <p:attrNameLst>
                                          <p:attrName>style.visibility</p:attrName>
                                        </p:attrNameLst>
                                      </p:cBhvr>
                                      <p:to>
                                        <p:strVal val="visible"/>
                                      </p:to>
                                    </p:set>
                                    <p:animEffect transition="in" filter="wipe(up)">
                                      <p:cBhvr>
                                        <p:cTn id="11" dur="500"/>
                                        <p:tgtEl>
                                          <p:spTgt spid="18">
                                            <p:graphicEl>
                                              <a:dgm id="{9F464981-0850-4882-A394-DD36C149613C}"/>
                                            </p:graphic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grpId="0" nodeType="clickEffect">
                                  <p:stCondLst>
                                    <p:cond delay="0"/>
                                  </p:stCondLst>
                                  <p:childTnLst>
                                    <p:set>
                                      <p:cBhvr>
                                        <p:cTn id="15" dur="1" fill="hold">
                                          <p:stCondLst>
                                            <p:cond delay="0"/>
                                          </p:stCondLst>
                                        </p:cTn>
                                        <p:tgtEl>
                                          <p:spTgt spid="18">
                                            <p:graphicEl>
                                              <a:dgm id="{18C7C579-CB36-44C6-99A9-3FF68D199967}"/>
                                            </p:graphicEl>
                                          </p:spTgt>
                                        </p:tgtEl>
                                        <p:attrNameLst>
                                          <p:attrName>style.visibility</p:attrName>
                                        </p:attrNameLst>
                                      </p:cBhvr>
                                      <p:to>
                                        <p:strVal val="visible"/>
                                      </p:to>
                                    </p:set>
                                    <p:animEffect transition="in" filter="wipe(up)">
                                      <p:cBhvr>
                                        <p:cTn id="16" dur="500"/>
                                        <p:tgtEl>
                                          <p:spTgt spid="18">
                                            <p:graphicEl>
                                              <a:dgm id="{18C7C579-CB36-44C6-99A9-3FF68D199967}"/>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18">
                                            <p:graphicEl>
                                              <a:dgm id="{FA43E402-77A0-4C48-AFEC-B6D30E085174}"/>
                                            </p:graphicEl>
                                          </p:spTgt>
                                        </p:tgtEl>
                                        <p:attrNameLst>
                                          <p:attrName>style.visibility</p:attrName>
                                        </p:attrNameLst>
                                      </p:cBhvr>
                                      <p:to>
                                        <p:strVal val="visible"/>
                                      </p:to>
                                    </p:set>
                                    <p:animEffect transition="in" filter="wipe(up)">
                                      <p:cBhvr>
                                        <p:cTn id="21" dur="500"/>
                                        <p:tgtEl>
                                          <p:spTgt spid="18">
                                            <p:graphicEl>
                                              <a:dgm id="{FA43E402-77A0-4C48-AFEC-B6D30E085174}"/>
                                            </p:graphic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8">
                                            <p:graphicEl>
                                              <a:dgm id="{5422BA80-FE15-4CCE-B442-29B8BFEFF954}"/>
                                            </p:graphicEl>
                                          </p:spTgt>
                                        </p:tgtEl>
                                        <p:attrNameLst>
                                          <p:attrName>style.visibility</p:attrName>
                                        </p:attrNameLst>
                                      </p:cBhvr>
                                      <p:to>
                                        <p:strVal val="visible"/>
                                      </p:to>
                                    </p:set>
                                    <p:animEffect transition="in" filter="wipe(up)">
                                      <p:cBhvr>
                                        <p:cTn id="26" dur="500"/>
                                        <p:tgtEl>
                                          <p:spTgt spid="18">
                                            <p:graphicEl>
                                              <a:dgm id="{5422BA80-FE15-4CCE-B442-29B8BFEFF954}"/>
                                            </p:graphic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1" fill="hold" grpId="0" nodeType="clickEffect">
                                  <p:stCondLst>
                                    <p:cond delay="0"/>
                                  </p:stCondLst>
                                  <p:childTnLst>
                                    <p:set>
                                      <p:cBhvr>
                                        <p:cTn id="30" dur="1" fill="hold">
                                          <p:stCondLst>
                                            <p:cond delay="0"/>
                                          </p:stCondLst>
                                        </p:cTn>
                                        <p:tgtEl>
                                          <p:spTgt spid="18">
                                            <p:graphicEl>
                                              <a:dgm id="{125B0AF9-09D7-481B-94CE-301308814216}"/>
                                            </p:graphicEl>
                                          </p:spTgt>
                                        </p:tgtEl>
                                        <p:attrNameLst>
                                          <p:attrName>style.visibility</p:attrName>
                                        </p:attrNameLst>
                                      </p:cBhvr>
                                      <p:to>
                                        <p:strVal val="visible"/>
                                      </p:to>
                                    </p:set>
                                    <p:animEffect transition="in" filter="wipe(up)">
                                      <p:cBhvr>
                                        <p:cTn id="31" dur="500"/>
                                        <p:tgtEl>
                                          <p:spTgt spid="18">
                                            <p:graphicEl>
                                              <a:dgm id="{125B0AF9-09D7-481B-94CE-301308814216}"/>
                                            </p:graphicEl>
                                          </p:spTgt>
                                        </p:tgtEl>
                                      </p:cBhvr>
                                    </p:animEffect>
                                  </p:childTnLst>
                                </p:cTn>
                              </p:par>
                              <p:par>
                                <p:cTn id="32" presetID="55" presetClass="entr" presetSubtype="0" fill="hold" grpId="0" nodeType="withEffect">
                                  <p:stCondLst>
                                    <p:cond delay="0"/>
                                  </p:stCondLst>
                                  <p:childTnLst>
                                    <p:set>
                                      <p:cBhvr>
                                        <p:cTn id="33" dur="1" fill="hold">
                                          <p:stCondLst>
                                            <p:cond delay="0"/>
                                          </p:stCondLst>
                                        </p:cTn>
                                        <p:tgtEl>
                                          <p:spTgt spid="25"/>
                                        </p:tgtEl>
                                        <p:attrNameLst>
                                          <p:attrName>style.visibility</p:attrName>
                                        </p:attrNameLst>
                                      </p:cBhvr>
                                      <p:to>
                                        <p:strVal val="visible"/>
                                      </p:to>
                                    </p:set>
                                    <p:anim calcmode="lin" valueType="num">
                                      <p:cBhvr>
                                        <p:cTn id="34" dur="1000" fill="hold"/>
                                        <p:tgtEl>
                                          <p:spTgt spid="25"/>
                                        </p:tgtEl>
                                        <p:attrNameLst>
                                          <p:attrName>ppt_w</p:attrName>
                                        </p:attrNameLst>
                                      </p:cBhvr>
                                      <p:tavLst>
                                        <p:tav tm="0">
                                          <p:val>
                                            <p:strVal val="#ppt_w*0.70"/>
                                          </p:val>
                                        </p:tav>
                                        <p:tav tm="100000">
                                          <p:val>
                                            <p:strVal val="#ppt_w"/>
                                          </p:val>
                                        </p:tav>
                                      </p:tavLst>
                                    </p:anim>
                                    <p:anim calcmode="lin" valueType="num">
                                      <p:cBhvr>
                                        <p:cTn id="35" dur="1000" fill="hold"/>
                                        <p:tgtEl>
                                          <p:spTgt spid="25"/>
                                        </p:tgtEl>
                                        <p:attrNameLst>
                                          <p:attrName>ppt_h</p:attrName>
                                        </p:attrNameLst>
                                      </p:cBhvr>
                                      <p:tavLst>
                                        <p:tav tm="0">
                                          <p:val>
                                            <p:strVal val="#ppt_h"/>
                                          </p:val>
                                        </p:tav>
                                        <p:tav tm="100000">
                                          <p:val>
                                            <p:strVal val="#ppt_h"/>
                                          </p:val>
                                        </p:tav>
                                      </p:tavLst>
                                    </p:anim>
                                    <p:animEffect transition="in" filter="fade">
                                      <p:cBhvr>
                                        <p:cTn id="36" dur="1000"/>
                                        <p:tgtEl>
                                          <p:spTgt spid="25"/>
                                        </p:tgtEl>
                                      </p:cBhvr>
                                    </p:animEffect>
                                  </p:childTnLst>
                                </p:cTn>
                              </p:par>
                              <p:par>
                                <p:cTn id="37" presetID="55" presetClass="entr" presetSubtype="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anim calcmode="lin" valueType="num">
                                      <p:cBhvr>
                                        <p:cTn id="39" dur="1000" fill="hold"/>
                                        <p:tgtEl>
                                          <p:spTgt spid="24"/>
                                        </p:tgtEl>
                                        <p:attrNameLst>
                                          <p:attrName>ppt_w</p:attrName>
                                        </p:attrNameLst>
                                      </p:cBhvr>
                                      <p:tavLst>
                                        <p:tav tm="0">
                                          <p:val>
                                            <p:strVal val="#ppt_w*0.70"/>
                                          </p:val>
                                        </p:tav>
                                        <p:tav tm="100000">
                                          <p:val>
                                            <p:strVal val="#ppt_w"/>
                                          </p:val>
                                        </p:tav>
                                      </p:tavLst>
                                    </p:anim>
                                    <p:anim calcmode="lin" valueType="num">
                                      <p:cBhvr>
                                        <p:cTn id="40" dur="1000" fill="hold"/>
                                        <p:tgtEl>
                                          <p:spTgt spid="24"/>
                                        </p:tgtEl>
                                        <p:attrNameLst>
                                          <p:attrName>ppt_h</p:attrName>
                                        </p:attrNameLst>
                                      </p:cBhvr>
                                      <p:tavLst>
                                        <p:tav tm="0">
                                          <p:val>
                                            <p:strVal val="#ppt_h"/>
                                          </p:val>
                                        </p:tav>
                                        <p:tav tm="100000">
                                          <p:val>
                                            <p:strVal val="#ppt_h"/>
                                          </p:val>
                                        </p:tav>
                                      </p:tavLst>
                                    </p:anim>
                                    <p:animEffect transition="in" filter="fade">
                                      <p:cBhvr>
                                        <p:cTn id="41" dur="1000"/>
                                        <p:tgtEl>
                                          <p:spTgt spid="24"/>
                                        </p:tgtEl>
                                      </p:cBhvr>
                                    </p:animEffect>
                                  </p:childTnLst>
                                </p:cTn>
                              </p:par>
                              <p:par>
                                <p:cTn id="42" presetID="55" presetClass="entr" presetSubtype="0" fill="hold" grpId="0" nodeType="withEffect">
                                  <p:stCondLst>
                                    <p:cond delay="0"/>
                                  </p:stCondLst>
                                  <p:childTnLst>
                                    <p:set>
                                      <p:cBhvr>
                                        <p:cTn id="43" dur="1" fill="hold">
                                          <p:stCondLst>
                                            <p:cond delay="0"/>
                                          </p:stCondLst>
                                        </p:cTn>
                                        <p:tgtEl>
                                          <p:spTgt spid="17"/>
                                        </p:tgtEl>
                                        <p:attrNameLst>
                                          <p:attrName>style.visibility</p:attrName>
                                        </p:attrNameLst>
                                      </p:cBhvr>
                                      <p:to>
                                        <p:strVal val="visible"/>
                                      </p:to>
                                    </p:set>
                                    <p:anim calcmode="lin" valueType="num">
                                      <p:cBhvr>
                                        <p:cTn id="44" dur="1000" fill="hold"/>
                                        <p:tgtEl>
                                          <p:spTgt spid="17"/>
                                        </p:tgtEl>
                                        <p:attrNameLst>
                                          <p:attrName>ppt_w</p:attrName>
                                        </p:attrNameLst>
                                      </p:cBhvr>
                                      <p:tavLst>
                                        <p:tav tm="0">
                                          <p:val>
                                            <p:strVal val="#ppt_w*0.70"/>
                                          </p:val>
                                        </p:tav>
                                        <p:tav tm="100000">
                                          <p:val>
                                            <p:strVal val="#ppt_w"/>
                                          </p:val>
                                        </p:tav>
                                      </p:tavLst>
                                    </p:anim>
                                    <p:anim calcmode="lin" valueType="num">
                                      <p:cBhvr>
                                        <p:cTn id="45" dur="1000" fill="hold"/>
                                        <p:tgtEl>
                                          <p:spTgt spid="17"/>
                                        </p:tgtEl>
                                        <p:attrNameLst>
                                          <p:attrName>ppt_h</p:attrName>
                                        </p:attrNameLst>
                                      </p:cBhvr>
                                      <p:tavLst>
                                        <p:tav tm="0">
                                          <p:val>
                                            <p:strVal val="#ppt_h"/>
                                          </p:val>
                                        </p:tav>
                                        <p:tav tm="100000">
                                          <p:val>
                                            <p:strVal val="#ppt_h"/>
                                          </p:val>
                                        </p:tav>
                                      </p:tavLst>
                                    </p:anim>
                                    <p:animEffect transition="in" filter="fade">
                                      <p:cBhvr>
                                        <p:cTn id="46"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8" grpId="0">
        <p:bldSub>
          <a:bldDgm bld="one"/>
        </p:bldSub>
      </p:bldGraphic>
      <p:bldP spid="17" grpId="0" animBg="1"/>
      <p:bldP spid="20" grpId="0" animBg="1"/>
      <p:bldP spid="24" grpId="0" animBg="1"/>
      <p:bldP spid="2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41" name="40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42" name="41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43" name="42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45" name="44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6" name="45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22" name="21 Llamada rectangular"/>
          <p:cNvSpPr/>
          <p:nvPr/>
        </p:nvSpPr>
        <p:spPr>
          <a:xfrm>
            <a:off x="971999" y="4140000"/>
            <a:ext cx="3272741" cy="1152128"/>
          </a:xfrm>
          <a:prstGeom prst="wedgeRectCallout">
            <a:avLst>
              <a:gd name="adj1" fmla="val 110053"/>
              <a:gd name="adj2" fmla="val -127498"/>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Gestión de boletas de deuda por</a:t>
            </a:r>
          </a:p>
          <a:p>
            <a:r>
              <a:rPr lang="es-AR" dirty="0" smtClean="0"/>
              <a:t> falta de pago</a:t>
            </a:r>
            <a:endParaRPr lang="es-AR" dirty="0">
              <a:solidFill>
                <a:srgbClr val="FFFF00"/>
              </a:solidFill>
            </a:endParaRPr>
          </a:p>
        </p:txBody>
      </p:sp>
      <p:sp>
        <p:nvSpPr>
          <p:cNvPr id="19" name="18 Rectángulo redondeado"/>
          <p:cNvSpPr/>
          <p:nvPr/>
        </p:nvSpPr>
        <p:spPr>
          <a:xfrm rot="19698148">
            <a:off x="3887361" y="4571186"/>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65%</a:t>
            </a:r>
            <a:endParaRPr lang="es-AR" dirty="0"/>
          </a:p>
        </p:txBody>
      </p:sp>
      <p:sp>
        <p:nvSpPr>
          <p:cNvPr id="20" name="19 Rectángulo redondeado"/>
          <p:cNvSpPr/>
          <p:nvPr/>
        </p:nvSpPr>
        <p:spPr>
          <a:xfrm>
            <a:off x="5345288" y="3728870"/>
            <a:ext cx="3488268" cy="385935"/>
          </a:xfrm>
          <a:prstGeom prst="roundRect">
            <a:avLst/>
          </a:prstGeom>
          <a:ln>
            <a:solidFill>
              <a:schemeClr val="accent6">
                <a:lumMod val="75000"/>
              </a:schemeClr>
            </a:solid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sz="1800" dirty="0" smtClean="0"/>
              <a:t>Herramientas de soporte</a:t>
            </a:r>
          </a:p>
          <a:p>
            <a:pPr algn="ctr"/>
            <a:endParaRPr lang="es-AR" dirty="0"/>
          </a:p>
        </p:txBody>
      </p:sp>
      <p:sp>
        <p:nvSpPr>
          <p:cNvPr id="23" name="22 Rectángulo redondeado"/>
          <p:cNvSpPr/>
          <p:nvPr/>
        </p:nvSpPr>
        <p:spPr>
          <a:xfrm>
            <a:off x="5339644" y="4298954"/>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ES" dirty="0" smtClean="0"/>
              <a:t>C</a:t>
            </a:r>
            <a:r>
              <a:rPr lang="es-AR" dirty="0" err="1" smtClean="0"/>
              <a:t>alendario</a:t>
            </a:r>
            <a:r>
              <a:rPr lang="es-AR" dirty="0" smtClean="0"/>
              <a:t> operativo</a:t>
            </a:r>
          </a:p>
          <a:p>
            <a:pPr algn="ctr"/>
            <a:endParaRPr lang="es-AR" dirty="0"/>
          </a:p>
        </p:txBody>
      </p:sp>
      <p:sp>
        <p:nvSpPr>
          <p:cNvPr id="28" name="27 Rectángulo redondeado"/>
          <p:cNvSpPr/>
          <p:nvPr/>
        </p:nvSpPr>
        <p:spPr>
          <a:xfrm>
            <a:off x="5345287" y="4722290"/>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Operativo boletas de deuda</a:t>
            </a:r>
          </a:p>
          <a:p>
            <a:pPr algn="ctr"/>
            <a:endParaRPr lang="es-AR" dirty="0"/>
          </a:p>
        </p:txBody>
      </p:sp>
      <p:sp>
        <p:nvSpPr>
          <p:cNvPr id="31" name="30 Rectángulo redondeado"/>
          <p:cNvSpPr/>
          <p:nvPr/>
        </p:nvSpPr>
        <p:spPr>
          <a:xfrm>
            <a:off x="5350930" y="5145626"/>
            <a:ext cx="3488268" cy="340779"/>
          </a:xfrm>
          <a:prstGeom prst="roundRect">
            <a:avLst/>
          </a:prstGeom>
          <a:ln>
            <a:noFill/>
          </a:ln>
        </p:spPr>
        <p:style>
          <a:lnRef idx="2">
            <a:scrgbClr r="0" g="0" b="0"/>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lIns="36000" tIns="36000" rIns="36000" bIns="36000"/>
          <a:lstStyle/>
          <a:p>
            <a:pPr lvl="0" algn="ctr"/>
            <a:r>
              <a:rPr lang="es-AR" dirty="0" smtClean="0"/>
              <a:t>Obligaciones sin ejecutar - Indicador PR</a:t>
            </a:r>
          </a:p>
          <a:p>
            <a:pPr algn="ctr"/>
            <a:endParaRPr lang="es-AR" dirty="0"/>
          </a:p>
        </p:txBody>
      </p:sp>
      <p:sp>
        <p:nvSpPr>
          <p:cNvPr id="26" name="25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sp>
        <p:nvSpPr>
          <p:cNvPr id="21" name="20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24"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up)">
                                      <p:cBhvr>
                                        <p:cTn id="7" dur="500"/>
                                        <p:tgtEl>
                                          <p:spTgt spid="22"/>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wipe(left)">
                                      <p:cBhvr>
                                        <p:cTn id="11" dur="500"/>
                                        <p:tgtEl>
                                          <p:spTgt spid="20"/>
                                        </p:tgtEl>
                                      </p:cBhvr>
                                    </p:animEffect>
                                  </p:childTnLst>
                                </p:cTn>
                              </p:par>
                            </p:childTnLst>
                          </p:cTn>
                        </p:par>
                        <p:par>
                          <p:cTn id="12" fill="hold">
                            <p:stCondLst>
                              <p:cond delay="1000"/>
                            </p:stCondLst>
                            <p:childTnLst>
                              <p:par>
                                <p:cTn id="13" presetID="22" presetClass="entr" presetSubtype="8" fill="hold" grpId="0" nodeType="afterEffect">
                                  <p:stCondLst>
                                    <p:cond delay="0"/>
                                  </p:stCondLst>
                                  <p:childTnLst>
                                    <p:set>
                                      <p:cBhvr>
                                        <p:cTn id="14" dur="1" fill="hold">
                                          <p:stCondLst>
                                            <p:cond delay="0"/>
                                          </p:stCondLst>
                                        </p:cTn>
                                        <p:tgtEl>
                                          <p:spTgt spid="23"/>
                                        </p:tgtEl>
                                        <p:attrNameLst>
                                          <p:attrName>style.visibility</p:attrName>
                                        </p:attrNameLst>
                                      </p:cBhvr>
                                      <p:to>
                                        <p:strVal val="visible"/>
                                      </p:to>
                                    </p:set>
                                    <p:animEffect transition="in" filter="wipe(left)">
                                      <p:cBhvr>
                                        <p:cTn id="15" dur="500"/>
                                        <p:tgtEl>
                                          <p:spTgt spid="23"/>
                                        </p:tgtEl>
                                      </p:cBhvr>
                                    </p:animEffect>
                                  </p:childTnLst>
                                </p:cTn>
                              </p:par>
                            </p:childTnLst>
                          </p:cTn>
                        </p:par>
                        <p:par>
                          <p:cTn id="16" fill="hold">
                            <p:stCondLst>
                              <p:cond delay="1500"/>
                            </p:stCondLst>
                            <p:childTnLst>
                              <p:par>
                                <p:cTn id="17" presetID="22" presetClass="entr" presetSubtype="8" fill="hold" grpId="0" nodeType="afterEffect">
                                  <p:stCondLst>
                                    <p:cond delay="0"/>
                                  </p:stCondLst>
                                  <p:childTnLst>
                                    <p:set>
                                      <p:cBhvr>
                                        <p:cTn id="18" dur="1" fill="hold">
                                          <p:stCondLst>
                                            <p:cond delay="0"/>
                                          </p:stCondLst>
                                        </p:cTn>
                                        <p:tgtEl>
                                          <p:spTgt spid="28"/>
                                        </p:tgtEl>
                                        <p:attrNameLst>
                                          <p:attrName>style.visibility</p:attrName>
                                        </p:attrNameLst>
                                      </p:cBhvr>
                                      <p:to>
                                        <p:strVal val="visible"/>
                                      </p:to>
                                    </p:set>
                                    <p:animEffect transition="in" filter="wipe(left)">
                                      <p:cBhvr>
                                        <p:cTn id="19" dur="500"/>
                                        <p:tgtEl>
                                          <p:spTgt spid="28"/>
                                        </p:tgtEl>
                                      </p:cBhvr>
                                    </p:animEffect>
                                  </p:childTnLst>
                                </p:cTn>
                              </p:par>
                            </p:childTnLst>
                          </p:cTn>
                        </p:par>
                        <p:par>
                          <p:cTn id="20" fill="hold">
                            <p:stCondLst>
                              <p:cond delay="2000"/>
                            </p:stCondLst>
                            <p:childTnLst>
                              <p:par>
                                <p:cTn id="21" presetID="22" presetClass="entr" presetSubtype="8" fill="hold" grpId="0" nodeType="afterEffect">
                                  <p:stCondLst>
                                    <p:cond delay="0"/>
                                  </p:stCondLst>
                                  <p:childTnLst>
                                    <p:set>
                                      <p:cBhvr>
                                        <p:cTn id="22" dur="1" fill="hold">
                                          <p:stCondLst>
                                            <p:cond delay="0"/>
                                          </p:stCondLst>
                                        </p:cTn>
                                        <p:tgtEl>
                                          <p:spTgt spid="31"/>
                                        </p:tgtEl>
                                        <p:attrNameLst>
                                          <p:attrName>style.visibility</p:attrName>
                                        </p:attrNameLst>
                                      </p:cBhvr>
                                      <p:to>
                                        <p:strVal val="visible"/>
                                      </p:to>
                                    </p:set>
                                    <p:animEffect transition="in" filter="wipe(left)">
                                      <p:cBhvr>
                                        <p:cTn id="23" dur="500"/>
                                        <p:tgtEl>
                                          <p:spTgt spid="31"/>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9"/>
                                        </p:tgtEl>
                                        <p:attrNameLst>
                                          <p:attrName>style.visibility</p:attrName>
                                        </p:attrNameLst>
                                      </p:cBhvr>
                                      <p:to>
                                        <p:strVal val="visible"/>
                                      </p:to>
                                    </p:set>
                                    <p:anim calcmode="lin" valueType="num">
                                      <p:cBhvr>
                                        <p:cTn id="28" dur="1000" fill="hold"/>
                                        <p:tgtEl>
                                          <p:spTgt spid="19"/>
                                        </p:tgtEl>
                                        <p:attrNameLst>
                                          <p:attrName>ppt_w</p:attrName>
                                        </p:attrNameLst>
                                      </p:cBhvr>
                                      <p:tavLst>
                                        <p:tav tm="0">
                                          <p:val>
                                            <p:strVal val="#ppt_w*0.70"/>
                                          </p:val>
                                        </p:tav>
                                        <p:tav tm="100000">
                                          <p:val>
                                            <p:strVal val="#ppt_w"/>
                                          </p:val>
                                        </p:tav>
                                      </p:tavLst>
                                    </p:anim>
                                    <p:anim calcmode="lin" valueType="num">
                                      <p:cBhvr>
                                        <p:cTn id="29" dur="1000" fill="hold"/>
                                        <p:tgtEl>
                                          <p:spTgt spid="19"/>
                                        </p:tgtEl>
                                        <p:attrNameLst>
                                          <p:attrName>ppt_h</p:attrName>
                                        </p:attrNameLst>
                                      </p:cBhvr>
                                      <p:tavLst>
                                        <p:tav tm="0">
                                          <p:val>
                                            <p:strVal val="#ppt_h"/>
                                          </p:val>
                                        </p:tav>
                                        <p:tav tm="100000">
                                          <p:val>
                                            <p:strVal val="#ppt_h"/>
                                          </p:val>
                                        </p:tav>
                                      </p:tavLst>
                                    </p:anim>
                                    <p:animEffect transition="in" filter="fade">
                                      <p:cBhvr>
                                        <p:cTn id="30" dur="10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19" grpId="0" animBg="1"/>
      <p:bldP spid="20" grpId="0" animBg="1"/>
      <p:bldP spid="23" grpId="0" animBg="1"/>
      <p:bldP spid="28" grpId="0" animBg="1"/>
      <p:bldP spid="3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41" name="40 Pentágono"/>
          <p:cNvSpPr/>
          <p:nvPr/>
        </p:nvSpPr>
        <p:spPr>
          <a:xfrm>
            <a:off x="3779912" y="2185119"/>
            <a:ext cx="2097757" cy="1152128"/>
          </a:xfrm>
          <a:prstGeom prst="homePlate">
            <a:avLst/>
          </a:prstGeom>
          <a:solidFill>
            <a:schemeClr val="accent1">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solidFill>
                  <a:schemeClr val="tx2">
                    <a:lumMod val="75000"/>
                  </a:schemeClr>
                </a:solidFill>
              </a:rPr>
              <a:t>     Notificaciones</a:t>
            </a:r>
            <a:endParaRPr lang="es-AR" dirty="0">
              <a:solidFill>
                <a:schemeClr val="tx2">
                  <a:lumMod val="75000"/>
                </a:schemeClr>
              </a:solidFill>
            </a:endParaRPr>
          </a:p>
        </p:txBody>
      </p:sp>
      <p:sp>
        <p:nvSpPr>
          <p:cNvPr id="42" name="41 Pentágono"/>
          <p:cNvSpPr/>
          <p:nvPr/>
        </p:nvSpPr>
        <p:spPr>
          <a:xfrm>
            <a:off x="2411760" y="2185119"/>
            <a:ext cx="1953741" cy="1152128"/>
          </a:xfrm>
          <a:prstGeom prst="homePlate">
            <a:avLst/>
          </a:prstGeom>
          <a:solidFill>
            <a:schemeClr val="tx2">
              <a:lumMod val="60000"/>
              <a:lumOff val="40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1950" algn="ctr"/>
            <a:r>
              <a:rPr lang="es-ES" dirty="0" smtClean="0"/>
              <a:t>Gestión de intimaciones</a:t>
            </a:r>
            <a:endParaRPr lang="es-AR" dirty="0"/>
          </a:p>
        </p:txBody>
      </p:sp>
      <p:sp>
        <p:nvSpPr>
          <p:cNvPr id="43" name="42 Pentágono"/>
          <p:cNvSpPr/>
          <p:nvPr/>
        </p:nvSpPr>
        <p:spPr>
          <a:xfrm>
            <a:off x="1043609" y="2185119"/>
            <a:ext cx="1944216" cy="1152128"/>
          </a:xfrm>
          <a:prstGeom prst="homePlate">
            <a:avLst/>
          </a:prstGeom>
          <a:solidFill>
            <a:schemeClr val="accent1">
              <a:lumMod val="75000"/>
            </a:schemeClr>
          </a:solidFill>
          <a:ln>
            <a:solidFill>
              <a:schemeClr val="bg1">
                <a:lumMod val="95000"/>
              </a:schemeClr>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marL="361950" algn="ctr"/>
            <a:r>
              <a:rPr lang="es-ES" dirty="0" smtClean="0"/>
              <a:t>Cumplimiento   en término</a:t>
            </a:r>
            <a:endParaRPr lang="es-AR" dirty="0"/>
          </a:p>
        </p:txBody>
      </p:sp>
      <p:sp>
        <p:nvSpPr>
          <p:cNvPr id="45" name="44 Paralelogramo"/>
          <p:cNvSpPr/>
          <p:nvPr/>
        </p:nvSpPr>
        <p:spPr>
          <a:xfrm flipH="1">
            <a:off x="5220072" y="2185119"/>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solidFill>
                  <a:schemeClr val="tx2">
                    <a:lumMod val="75000"/>
                  </a:schemeClr>
                </a:solidFill>
              </a:rPr>
              <a:t>Sumarios</a:t>
            </a:r>
            <a:endParaRPr lang="es-AR" dirty="0">
              <a:solidFill>
                <a:schemeClr val="tx2">
                  <a:lumMod val="75000"/>
                </a:schemeClr>
              </a:solidFill>
            </a:endParaRPr>
          </a:p>
        </p:txBody>
      </p:sp>
      <p:sp>
        <p:nvSpPr>
          <p:cNvPr id="46" name="45 Paralelogramo"/>
          <p:cNvSpPr/>
          <p:nvPr/>
        </p:nvSpPr>
        <p:spPr>
          <a:xfrm>
            <a:off x="5220072" y="2761183"/>
            <a:ext cx="2232248" cy="576064"/>
          </a:xfrm>
          <a:prstGeom prst="parallelogram">
            <a:avLst>
              <a:gd name="adj" fmla="val 102713"/>
            </a:avLst>
          </a:prstGeom>
          <a:solidFill>
            <a:srgbClr val="7099CA"/>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5725" algn="ctr"/>
            <a:r>
              <a:rPr lang="es-ES" dirty="0" smtClean="0">
                <a:solidFill>
                  <a:schemeClr val="tx2">
                    <a:lumMod val="75000"/>
                  </a:schemeClr>
                </a:solidFill>
              </a:rPr>
              <a:t>Boletas de deuda</a:t>
            </a:r>
            <a:endParaRPr lang="es-AR" dirty="0">
              <a:solidFill>
                <a:schemeClr val="tx2">
                  <a:lumMod val="75000"/>
                </a:schemeClr>
              </a:solidFill>
            </a:endParaRPr>
          </a:p>
        </p:txBody>
      </p:sp>
      <p:sp>
        <p:nvSpPr>
          <p:cNvPr id="25" name="AutoShape 7"/>
          <p:cNvSpPr>
            <a:spLocks noChangeArrowheads="1"/>
          </p:cNvSpPr>
          <p:nvPr/>
        </p:nvSpPr>
        <p:spPr bwMode="auto">
          <a:xfrm>
            <a:off x="1047850" y="2177077"/>
            <a:ext cx="6459855" cy="1153264"/>
          </a:xfrm>
          <a:prstGeom prst="homePlate">
            <a:avLst>
              <a:gd name="adj" fmla="val 55247"/>
            </a:avLst>
          </a:prstGeom>
          <a:solidFill>
            <a:schemeClr val="accent4">
              <a:lumMod val="75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algn="ctr" defTabSz="1155700">
              <a:lnSpc>
                <a:spcPct val="90000"/>
              </a:lnSpc>
              <a:spcAft>
                <a:spcPct val="35000"/>
              </a:spcAft>
            </a:pPr>
            <a:r>
              <a:rPr lang="es-AR" dirty="0" smtClean="0">
                <a:solidFill>
                  <a:schemeClr val="bg1"/>
                </a:solidFill>
                <a:latin typeface="+mn-lt"/>
                <a:cs typeface="+mn-cs"/>
              </a:rPr>
              <a:t>Cumplimiento total</a:t>
            </a:r>
            <a:endParaRPr lang="es-ES" dirty="0" smtClean="0">
              <a:solidFill>
                <a:schemeClr val="bg1"/>
              </a:solidFill>
              <a:latin typeface="+mn-lt"/>
              <a:cs typeface="+mn-cs"/>
            </a:endParaRPr>
          </a:p>
        </p:txBody>
      </p:sp>
      <p:sp>
        <p:nvSpPr>
          <p:cNvPr id="22" name="21 Llamada rectangular"/>
          <p:cNvSpPr/>
          <p:nvPr/>
        </p:nvSpPr>
        <p:spPr>
          <a:xfrm>
            <a:off x="972000" y="4140000"/>
            <a:ext cx="3008873" cy="1152128"/>
          </a:xfrm>
          <a:prstGeom prst="wedgeRectCallout">
            <a:avLst>
              <a:gd name="adj1" fmla="val 42534"/>
              <a:gd name="adj2" fmla="val -133278"/>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Cumplimiento en la presentación</a:t>
            </a:r>
          </a:p>
          <a:p>
            <a:r>
              <a:rPr lang="es-AR" dirty="0" smtClean="0"/>
              <a:t>de DDJJ</a:t>
            </a:r>
          </a:p>
          <a:p>
            <a:endParaRPr lang="es-ES" dirty="0" smtClean="0">
              <a:solidFill>
                <a:srgbClr val="FFFF00"/>
              </a:solidFill>
            </a:endParaRPr>
          </a:p>
          <a:p>
            <a:r>
              <a:rPr lang="es-AR" dirty="0" smtClean="0"/>
              <a:t>Cumplimiento en el pago</a:t>
            </a:r>
            <a:endParaRPr lang="es-AR" dirty="0" smtClean="0">
              <a:solidFill>
                <a:srgbClr val="FFFF00"/>
              </a:solidFill>
            </a:endParaRPr>
          </a:p>
        </p:txBody>
      </p:sp>
      <p:sp>
        <p:nvSpPr>
          <p:cNvPr id="16" name="15 Rectángulo redondeado"/>
          <p:cNvSpPr/>
          <p:nvPr/>
        </p:nvSpPr>
        <p:spPr>
          <a:xfrm rot="19698148">
            <a:off x="3750194" y="4163379"/>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88%</a:t>
            </a:r>
            <a:endParaRPr lang="es-AR" dirty="0"/>
          </a:p>
        </p:txBody>
      </p:sp>
      <p:sp>
        <p:nvSpPr>
          <p:cNvPr id="17" name="16 Rectángulo redondeado"/>
          <p:cNvSpPr/>
          <p:nvPr/>
        </p:nvSpPr>
        <p:spPr>
          <a:xfrm rot="19698148">
            <a:off x="3846149" y="4865253"/>
            <a:ext cx="641628" cy="36369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98%</a:t>
            </a:r>
            <a:endParaRPr lang="es-AR" dirty="0"/>
          </a:p>
        </p:txBody>
      </p:sp>
      <p:sp>
        <p:nvSpPr>
          <p:cNvPr id="18" name="17 Rectángulo"/>
          <p:cNvSpPr/>
          <p:nvPr/>
        </p:nvSpPr>
        <p:spPr>
          <a:xfrm>
            <a:off x="7740352" y="2175308"/>
            <a:ext cx="1152128" cy="1152000"/>
          </a:xfrm>
          <a:prstGeom prst="rect">
            <a:avLst/>
          </a:prstGeom>
          <a:solidFill>
            <a:schemeClr val="accent3">
              <a:lumMod val="50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Aft>
                <a:spcPct val="35000"/>
              </a:spcAft>
            </a:pPr>
            <a:r>
              <a:rPr lang="es-ES" dirty="0" smtClean="0">
                <a:solidFill>
                  <a:schemeClr val="bg1"/>
                </a:solidFill>
              </a:rPr>
              <a:t>$ 650.490 millones</a:t>
            </a:r>
            <a:endParaRPr lang="es-ES" dirty="0">
              <a:solidFill>
                <a:schemeClr val="bg1"/>
              </a:solidFill>
            </a:endParaRPr>
          </a:p>
        </p:txBody>
      </p:sp>
      <p:sp>
        <p:nvSpPr>
          <p:cNvPr id="19" name="18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20"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left)">
                                      <p:cBhvr>
                                        <p:cTn id="7" dur="500"/>
                                        <p:tgtEl>
                                          <p:spTgt spid="25"/>
                                        </p:tgtEl>
                                      </p:cBhvr>
                                    </p:animEffect>
                                  </p:childTnLst>
                                </p:cTn>
                              </p:par>
                            </p:childTnLst>
                          </p:cTn>
                        </p:par>
                        <p:par>
                          <p:cTn id="8" fill="hold">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22"/>
                                        </p:tgtEl>
                                        <p:attrNameLst>
                                          <p:attrName>style.visibility</p:attrName>
                                        </p:attrNameLst>
                                      </p:cBhvr>
                                      <p:to>
                                        <p:strVal val="visible"/>
                                      </p:to>
                                    </p:set>
                                    <p:animEffect transition="in" filter="wipe(up)">
                                      <p:cBhvr>
                                        <p:cTn id="11" dur="500"/>
                                        <p:tgtEl>
                                          <p:spTgt spid="22"/>
                                        </p:tgtEl>
                                      </p:cBhvr>
                                    </p:animEffect>
                                  </p:childTnLst>
                                </p:cTn>
                              </p:par>
                            </p:childTnLst>
                          </p:cTn>
                        </p:par>
                        <p:par>
                          <p:cTn id="12" fill="hold">
                            <p:stCondLst>
                              <p:cond delay="1000"/>
                            </p:stCondLst>
                            <p:childTnLst>
                              <p:par>
                                <p:cTn id="13" presetID="55" presetClass="entr" presetSubtype="0" fill="hold" grpId="0" nodeType="after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strVal val="#ppt_w*0.70"/>
                                          </p:val>
                                        </p:tav>
                                        <p:tav tm="100000">
                                          <p:val>
                                            <p:strVal val="#ppt_w"/>
                                          </p:val>
                                        </p:tav>
                                      </p:tavLst>
                                    </p:anim>
                                    <p:anim calcmode="lin" valueType="num">
                                      <p:cBhvr>
                                        <p:cTn id="16" dur="1000" fill="hold"/>
                                        <p:tgtEl>
                                          <p:spTgt spid="16"/>
                                        </p:tgtEl>
                                        <p:attrNameLst>
                                          <p:attrName>ppt_h</p:attrName>
                                        </p:attrNameLst>
                                      </p:cBhvr>
                                      <p:tavLst>
                                        <p:tav tm="0">
                                          <p:val>
                                            <p:strVal val="#ppt_h"/>
                                          </p:val>
                                        </p:tav>
                                        <p:tav tm="100000">
                                          <p:val>
                                            <p:strVal val="#ppt_h"/>
                                          </p:val>
                                        </p:tav>
                                      </p:tavLst>
                                    </p:anim>
                                    <p:animEffect transition="in" filter="fade">
                                      <p:cBhvr>
                                        <p:cTn id="17" dur="1000"/>
                                        <p:tgtEl>
                                          <p:spTgt spid="16"/>
                                        </p:tgtEl>
                                      </p:cBhvr>
                                    </p:animEffect>
                                  </p:childTnLst>
                                </p:cTn>
                              </p:par>
                            </p:childTnLst>
                          </p:cTn>
                        </p:par>
                        <p:par>
                          <p:cTn id="18" fill="hold">
                            <p:stCondLst>
                              <p:cond delay="2000"/>
                            </p:stCondLst>
                            <p:childTnLst>
                              <p:par>
                                <p:cTn id="19" presetID="55" presetClass="entr" presetSubtype="0" fill="hold" grpId="0" nodeType="afterEffect">
                                  <p:stCondLst>
                                    <p:cond delay="0"/>
                                  </p:stCondLst>
                                  <p:childTnLst>
                                    <p:set>
                                      <p:cBhvr>
                                        <p:cTn id="20" dur="1" fill="hold">
                                          <p:stCondLst>
                                            <p:cond delay="0"/>
                                          </p:stCondLst>
                                        </p:cTn>
                                        <p:tgtEl>
                                          <p:spTgt spid="17"/>
                                        </p:tgtEl>
                                        <p:attrNameLst>
                                          <p:attrName>style.visibility</p:attrName>
                                        </p:attrNameLst>
                                      </p:cBhvr>
                                      <p:to>
                                        <p:strVal val="visible"/>
                                      </p:to>
                                    </p:set>
                                    <p:anim calcmode="lin" valueType="num">
                                      <p:cBhvr>
                                        <p:cTn id="21" dur="1000" fill="hold"/>
                                        <p:tgtEl>
                                          <p:spTgt spid="17"/>
                                        </p:tgtEl>
                                        <p:attrNameLst>
                                          <p:attrName>ppt_w</p:attrName>
                                        </p:attrNameLst>
                                      </p:cBhvr>
                                      <p:tavLst>
                                        <p:tav tm="0">
                                          <p:val>
                                            <p:strVal val="#ppt_w*0.70"/>
                                          </p:val>
                                        </p:tav>
                                        <p:tav tm="100000">
                                          <p:val>
                                            <p:strVal val="#ppt_w"/>
                                          </p:val>
                                        </p:tav>
                                      </p:tavLst>
                                    </p:anim>
                                    <p:anim calcmode="lin" valueType="num">
                                      <p:cBhvr>
                                        <p:cTn id="22" dur="1000" fill="hold"/>
                                        <p:tgtEl>
                                          <p:spTgt spid="17"/>
                                        </p:tgtEl>
                                        <p:attrNameLst>
                                          <p:attrName>ppt_h</p:attrName>
                                        </p:attrNameLst>
                                      </p:cBhvr>
                                      <p:tavLst>
                                        <p:tav tm="0">
                                          <p:val>
                                            <p:strVal val="#ppt_h"/>
                                          </p:val>
                                        </p:tav>
                                        <p:tav tm="100000">
                                          <p:val>
                                            <p:strVal val="#ppt_h"/>
                                          </p:val>
                                        </p:tav>
                                      </p:tavLst>
                                    </p:anim>
                                    <p:animEffect transition="in" filter="fade">
                                      <p:cBhvr>
                                        <p:cTn id="23"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2" grpId="0" animBg="1"/>
      <p:bldP spid="16" grpId="0" animBg="1"/>
      <p:bldP spid="17"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7053"/>
            <a:ext cx="4714875" cy="36933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25" name="24 Rectángulo"/>
          <p:cNvSpPr/>
          <p:nvPr/>
        </p:nvSpPr>
        <p:spPr>
          <a:xfrm>
            <a:off x="246828" y="2827827"/>
            <a:ext cx="1296000" cy="1620000"/>
          </a:xfrm>
          <a:prstGeom prst="rect">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s-AR" dirty="0" smtClean="0"/>
              <a:t>Localización de contribuyentes  </a:t>
            </a:r>
          </a:p>
          <a:p>
            <a:pPr algn="ctr"/>
            <a:r>
              <a:rPr lang="es-AR" dirty="0" smtClean="0">
                <a:solidFill>
                  <a:srgbClr val="002060"/>
                </a:solidFill>
              </a:rPr>
              <a:t>S1: 100%</a:t>
            </a:r>
          </a:p>
          <a:p>
            <a:pPr algn="ctr"/>
            <a:r>
              <a:rPr lang="es-AR" dirty="0" smtClean="0">
                <a:solidFill>
                  <a:srgbClr val="002060"/>
                </a:solidFill>
              </a:rPr>
              <a:t>S2 a S9: 93%</a:t>
            </a:r>
            <a:endParaRPr lang="es-AR" dirty="0">
              <a:solidFill>
                <a:srgbClr val="002060"/>
              </a:solidFill>
            </a:endParaRPr>
          </a:p>
        </p:txBody>
      </p:sp>
      <p:sp>
        <p:nvSpPr>
          <p:cNvPr id="28" name="27 Rectángulo"/>
          <p:cNvSpPr/>
          <p:nvPr/>
        </p:nvSpPr>
        <p:spPr>
          <a:xfrm>
            <a:off x="1931587" y="2492896"/>
            <a:ext cx="2664000" cy="1080000"/>
          </a:xfrm>
          <a:prstGeom prst="rect">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Cumplimiento voluntario en presentación de DJ: </a:t>
            </a:r>
            <a:r>
              <a:rPr lang="es-ES" dirty="0" smtClean="0">
                <a:solidFill>
                  <a:srgbClr val="002060"/>
                </a:solidFill>
              </a:rPr>
              <a:t>80%</a:t>
            </a:r>
          </a:p>
          <a:p>
            <a:pPr algn="ctr"/>
            <a:r>
              <a:rPr lang="es-ES" dirty="0" smtClean="0"/>
              <a:t>Cumplimiento  voluntario en el pago de DJ: </a:t>
            </a:r>
            <a:r>
              <a:rPr lang="es-ES" dirty="0" smtClean="0">
                <a:solidFill>
                  <a:srgbClr val="002060"/>
                </a:solidFill>
              </a:rPr>
              <a:t>87%</a:t>
            </a:r>
          </a:p>
        </p:txBody>
      </p:sp>
      <p:sp>
        <p:nvSpPr>
          <p:cNvPr id="30" name="29 Rectángulo"/>
          <p:cNvSpPr/>
          <p:nvPr/>
        </p:nvSpPr>
        <p:spPr>
          <a:xfrm>
            <a:off x="1931587" y="3789040"/>
            <a:ext cx="1764000" cy="1080000"/>
          </a:xfrm>
          <a:prstGeom prst="rect">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Intimaciones de presentación: </a:t>
            </a:r>
            <a:r>
              <a:rPr lang="es-AR" dirty="0" smtClean="0">
                <a:solidFill>
                  <a:srgbClr val="002060"/>
                </a:solidFill>
              </a:rPr>
              <a:t>66%</a:t>
            </a:r>
          </a:p>
          <a:p>
            <a:pPr algn="ctr"/>
            <a:r>
              <a:rPr lang="es-AR" dirty="0" smtClean="0"/>
              <a:t>Intimaciones de pago: </a:t>
            </a:r>
            <a:r>
              <a:rPr lang="es-AR" dirty="0" smtClean="0">
                <a:solidFill>
                  <a:srgbClr val="002060"/>
                </a:solidFill>
              </a:rPr>
              <a:t>92%</a:t>
            </a:r>
            <a:endParaRPr lang="es-ES" dirty="0" smtClean="0">
              <a:solidFill>
                <a:srgbClr val="002060"/>
              </a:solidFill>
            </a:endParaRPr>
          </a:p>
        </p:txBody>
      </p:sp>
      <p:sp>
        <p:nvSpPr>
          <p:cNvPr id="32" name="31 Rectángulo"/>
          <p:cNvSpPr/>
          <p:nvPr/>
        </p:nvSpPr>
        <p:spPr>
          <a:xfrm>
            <a:off x="3741412" y="3789040"/>
            <a:ext cx="1764000" cy="1080000"/>
          </a:xfrm>
          <a:prstGeom prst="rect">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Notificación falta de presentación: </a:t>
            </a:r>
            <a:r>
              <a:rPr lang="es-AR" dirty="0" smtClean="0">
                <a:solidFill>
                  <a:srgbClr val="002060"/>
                </a:solidFill>
              </a:rPr>
              <a:t>S1 90%</a:t>
            </a:r>
          </a:p>
          <a:p>
            <a:pPr algn="ctr"/>
            <a:r>
              <a:rPr lang="es-AR" dirty="0" smtClean="0"/>
              <a:t>Notificación falta de pago: </a:t>
            </a:r>
            <a:r>
              <a:rPr lang="es-AR" dirty="0" smtClean="0">
                <a:solidFill>
                  <a:srgbClr val="002060"/>
                </a:solidFill>
              </a:rPr>
              <a:t>S1 96%</a:t>
            </a:r>
            <a:endParaRPr lang="es-AR" dirty="0">
              <a:solidFill>
                <a:srgbClr val="002060"/>
              </a:solidFill>
            </a:endParaRPr>
          </a:p>
        </p:txBody>
      </p:sp>
      <p:sp>
        <p:nvSpPr>
          <p:cNvPr id="33" name="32 Rectángulo"/>
          <p:cNvSpPr/>
          <p:nvPr/>
        </p:nvSpPr>
        <p:spPr>
          <a:xfrm>
            <a:off x="5551237" y="3789040"/>
            <a:ext cx="1764000" cy="1080000"/>
          </a:xfrm>
          <a:prstGeom prst="rect">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Boletas de deuda: </a:t>
            </a:r>
            <a:r>
              <a:rPr lang="es-AR" dirty="0" smtClean="0">
                <a:solidFill>
                  <a:srgbClr val="002060"/>
                </a:solidFill>
              </a:rPr>
              <a:t>65%</a:t>
            </a:r>
            <a:endParaRPr lang="es-AR" dirty="0">
              <a:solidFill>
                <a:srgbClr val="002060"/>
              </a:solidFill>
            </a:endParaRPr>
          </a:p>
        </p:txBody>
      </p:sp>
      <p:sp>
        <p:nvSpPr>
          <p:cNvPr id="35" name="34 Rectángulo"/>
          <p:cNvSpPr/>
          <p:nvPr/>
        </p:nvSpPr>
        <p:spPr>
          <a:xfrm>
            <a:off x="7661711" y="2827827"/>
            <a:ext cx="1232907" cy="1620000"/>
          </a:xfrm>
          <a:prstGeom prst="rect">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i="1" dirty="0" smtClean="0"/>
              <a:t>Recaudación programada por Agencia y Distrito</a:t>
            </a:r>
          </a:p>
        </p:txBody>
      </p:sp>
      <p:cxnSp>
        <p:nvCxnSpPr>
          <p:cNvPr id="37" name="36 Conector recto de flecha"/>
          <p:cNvCxnSpPr>
            <a:stCxn id="25" idx="3"/>
            <a:endCxn id="28" idx="1"/>
          </p:cNvCxnSpPr>
          <p:nvPr/>
        </p:nvCxnSpPr>
        <p:spPr>
          <a:xfrm flipV="1">
            <a:off x="1542828" y="3032896"/>
            <a:ext cx="388759" cy="604931"/>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40" name="39 Conector recto de flecha"/>
          <p:cNvCxnSpPr>
            <a:stCxn id="25" idx="3"/>
            <a:endCxn id="30" idx="1"/>
          </p:cNvCxnSpPr>
          <p:nvPr/>
        </p:nvCxnSpPr>
        <p:spPr>
          <a:xfrm>
            <a:off x="1542828" y="3637827"/>
            <a:ext cx="388759" cy="691213"/>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4" name="53 Conector angular"/>
          <p:cNvCxnSpPr>
            <a:stCxn id="30" idx="2"/>
            <a:endCxn id="32" idx="2"/>
          </p:cNvCxnSpPr>
          <p:nvPr/>
        </p:nvCxnSpPr>
        <p:spPr>
          <a:xfrm rot="16200000" flipH="1">
            <a:off x="3718499" y="3964127"/>
            <a:ext cx="1588" cy="1809825"/>
          </a:xfrm>
          <a:prstGeom prst="bentConnector3">
            <a:avLst>
              <a:gd name="adj1" fmla="val 14395466"/>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5" name="54 Conector angular"/>
          <p:cNvCxnSpPr>
            <a:stCxn id="32" idx="2"/>
            <a:endCxn id="33" idx="2"/>
          </p:cNvCxnSpPr>
          <p:nvPr/>
        </p:nvCxnSpPr>
        <p:spPr>
          <a:xfrm rot="16200000" flipH="1">
            <a:off x="5528324" y="3964127"/>
            <a:ext cx="1588" cy="1809825"/>
          </a:xfrm>
          <a:prstGeom prst="bentConnector3">
            <a:avLst>
              <a:gd name="adj1" fmla="val 14395466"/>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59" name="58 Rectángulo"/>
          <p:cNvSpPr/>
          <p:nvPr/>
        </p:nvSpPr>
        <p:spPr>
          <a:xfrm>
            <a:off x="4658628" y="2492896"/>
            <a:ext cx="2664000" cy="1080000"/>
          </a:xfrm>
          <a:prstGeom prst="rect">
            <a:avLst/>
          </a:prstGeom>
          <a:solidFill>
            <a:srgbClr val="7099C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dirty="0" smtClean="0"/>
              <a:t>Cumplimiento total en presentación: </a:t>
            </a:r>
            <a:r>
              <a:rPr lang="es-ES" dirty="0" smtClean="0">
                <a:solidFill>
                  <a:srgbClr val="002060"/>
                </a:solidFill>
              </a:rPr>
              <a:t>88%</a:t>
            </a:r>
          </a:p>
          <a:p>
            <a:pPr algn="ctr"/>
            <a:r>
              <a:rPr lang="es-ES" dirty="0" smtClean="0"/>
              <a:t>Cumplimiento total en pago: </a:t>
            </a:r>
            <a:r>
              <a:rPr lang="es-ES" dirty="0" smtClean="0">
                <a:solidFill>
                  <a:srgbClr val="002060"/>
                </a:solidFill>
              </a:rPr>
              <a:t>98%</a:t>
            </a:r>
            <a:endParaRPr lang="es-ES" dirty="0" smtClean="0"/>
          </a:p>
        </p:txBody>
      </p:sp>
      <p:cxnSp>
        <p:nvCxnSpPr>
          <p:cNvPr id="60" name="59 Conector angular"/>
          <p:cNvCxnSpPr>
            <a:stCxn id="28" idx="0"/>
            <a:endCxn id="59" idx="0"/>
          </p:cNvCxnSpPr>
          <p:nvPr/>
        </p:nvCxnSpPr>
        <p:spPr>
          <a:xfrm rot="5400000" flipH="1" flipV="1">
            <a:off x="4627107" y="1129376"/>
            <a:ext cx="1588" cy="2727041"/>
          </a:xfrm>
          <a:prstGeom prst="bentConnector3">
            <a:avLst>
              <a:gd name="adj1" fmla="val 14395466"/>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3" name="62 Conector recto de flecha"/>
          <p:cNvCxnSpPr>
            <a:stCxn id="59" idx="3"/>
          </p:cNvCxnSpPr>
          <p:nvPr/>
        </p:nvCxnSpPr>
        <p:spPr>
          <a:xfrm>
            <a:off x="7322628" y="3032896"/>
            <a:ext cx="348708" cy="604931"/>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6" name="65 Conector recto de flecha"/>
          <p:cNvCxnSpPr>
            <a:stCxn id="33" idx="3"/>
          </p:cNvCxnSpPr>
          <p:nvPr/>
        </p:nvCxnSpPr>
        <p:spPr>
          <a:xfrm flipV="1">
            <a:off x="7315237" y="3637827"/>
            <a:ext cx="356099" cy="691213"/>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0" name="69 Rectángulo"/>
          <p:cNvSpPr/>
          <p:nvPr/>
        </p:nvSpPr>
        <p:spPr>
          <a:xfrm>
            <a:off x="1899911" y="5212829"/>
            <a:ext cx="1776640" cy="360040"/>
          </a:xfrm>
          <a:prstGeom prst="rect">
            <a:avLst/>
          </a:prstGeom>
          <a:solidFill>
            <a:srgbClr val="9E3A38"/>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1200" dirty="0" smtClean="0">
                <a:solidFill>
                  <a:schemeClr val="bg1"/>
                </a:solidFill>
              </a:rPr>
              <a:t>Efectividad en la intimación</a:t>
            </a:r>
            <a:endParaRPr lang="es-ES" sz="1200" b="1" kern="1200" dirty="0">
              <a:solidFill>
                <a:schemeClr val="bg1"/>
              </a:solidFill>
            </a:endParaRPr>
          </a:p>
        </p:txBody>
      </p:sp>
      <p:sp>
        <p:nvSpPr>
          <p:cNvPr id="71" name="70 Rectángulo"/>
          <p:cNvSpPr/>
          <p:nvPr/>
        </p:nvSpPr>
        <p:spPr>
          <a:xfrm>
            <a:off x="3729011" y="5222354"/>
            <a:ext cx="1776640" cy="360040"/>
          </a:xfrm>
          <a:prstGeom prst="rect">
            <a:avLst/>
          </a:prstGeom>
          <a:solidFill>
            <a:srgbClr val="9E3A38"/>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1200" dirty="0" smtClean="0">
                <a:solidFill>
                  <a:schemeClr val="bg1"/>
                </a:solidFill>
              </a:rPr>
              <a:t>Efectividad en la notificación</a:t>
            </a:r>
            <a:endParaRPr lang="es-ES" sz="1200" b="1" kern="1200" dirty="0">
              <a:solidFill>
                <a:schemeClr val="bg1"/>
              </a:solidFill>
            </a:endParaRPr>
          </a:p>
        </p:txBody>
      </p:sp>
      <p:sp>
        <p:nvSpPr>
          <p:cNvPr id="72" name="71 Rectángulo"/>
          <p:cNvSpPr/>
          <p:nvPr/>
        </p:nvSpPr>
        <p:spPr>
          <a:xfrm>
            <a:off x="5567436" y="5222354"/>
            <a:ext cx="1776640" cy="360040"/>
          </a:xfrm>
          <a:prstGeom prst="rect">
            <a:avLst/>
          </a:prstGeom>
          <a:solidFill>
            <a:srgbClr val="9E3A38"/>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1200" dirty="0" smtClean="0">
                <a:solidFill>
                  <a:schemeClr val="bg1"/>
                </a:solidFill>
              </a:rPr>
              <a:t>Incremento en las ejecuciones fiscales</a:t>
            </a:r>
            <a:endParaRPr lang="es-ES" sz="1200" b="1" kern="1200" dirty="0">
              <a:solidFill>
                <a:schemeClr val="bg1"/>
              </a:solidFill>
            </a:endParaRPr>
          </a:p>
        </p:txBody>
      </p:sp>
      <p:sp>
        <p:nvSpPr>
          <p:cNvPr id="73" name="72 Rectángulo"/>
          <p:cNvSpPr/>
          <p:nvPr/>
        </p:nvSpPr>
        <p:spPr>
          <a:xfrm>
            <a:off x="1928485" y="1726679"/>
            <a:ext cx="5232711" cy="360040"/>
          </a:xfrm>
          <a:prstGeom prst="rect">
            <a:avLst/>
          </a:prstGeom>
          <a:solidFill>
            <a:srgbClr val="9E3A38"/>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dirty="0" smtClean="0">
                <a:solidFill>
                  <a:schemeClr val="bg1"/>
                </a:solidFill>
              </a:rPr>
              <a:t>Incremento en el cumplimiento</a:t>
            </a:r>
            <a:endParaRPr lang="es-ES" b="1" kern="1200" dirty="0">
              <a:solidFill>
                <a:schemeClr val="bg1"/>
              </a:solidFill>
            </a:endParaRPr>
          </a:p>
        </p:txBody>
      </p:sp>
      <p:sp>
        <p:nvSpPr>
          <p:cNvPr id="74" name="73 Rectángulo"/>
          <p:cNvSpPr/>
          <p:nvPr/>
        </p:nvSpPr>
        <p:spPr>
          <a:xfrm>
            <a:off x="7652084" y="5222354"/>
            <a:ext cx="1212782" cy="778396"/>
          </a:xfrm>
          <a:prstGeom prst="rect">
            <a:avLst/>
          </a:prstGeom>
          <a:solidFill>
            <a:srgbClr val="FF9900"/>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1200" dirty="0" smtClean="0">
                <a:solidFill>
                  <a:schemeClr val="tx1"/>
                </a:solidFill>
              </a:rPr>
              <a:t>Reducción de la deuda:</a:t>
            </a:r>
          </a:p>
          <a:p>
            <a:pPr lvl="0" algn="ctr" defTabSz="1155700">
              <a:lnSpc>
                <a:spcPct val="90000"/>
              </a:lnSpc>
              <a:spcBef>
                <a:spcPct val="0"/>
              </a:spcBef>
              <a:spcAft>
                <a:spcPct val="35000"/>
              </a:spcAft>
            </a:pPr>
            <a:r>
              <a:rPr lang="es-ES" sz="1200" b="1" kern="1200" dirty="0" smtClean="0">
                <a:solidFill>
                  <a:schemeClr val="tx1"/>
                </a:solidFill>
              </a:rPr>
              <a:t>$9.461 millones</a:t>
            </a:r>
            <a:endParaRPr lang="es-ES" sz="1200" b="1" kern="1200" dirty="0">
              <a:solidFill>
                <a:schemeClr val="tx1"/>
              </a:solidFill>
            </a:endParaRPr>
          </a:p>
        </p:txBody>
      </p:sp>
      <p:sp>
        <p:nvSpPr>
          <p:cNvPr id="77" name="76 Rectángulo"/>
          <p:cNvSpPr/>
          <p:nvPr/>
        </p:nvSpPr>
        <p:spPr>
          <a:xfrm>
            <a:off x="1899911" y="5631929"/>
            <a:ext cx="5453791" cy="360040"/>
          </a:xfrm>
          <a:prstGeom prst="rect">
            <a:avLst/>
          </a:prstGeom>
          <a:solidFill>
            <a:srgbClr val="9E3A38"/>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1200" dirty="0" smtClean="0">
                <a:solidFill>
                  <a:schemeClr val="bg1"/>
                </a:solidFill>
              </a:rPr>
              <a:t>Mejora en la gestión del incumplimiento</a:t>
            </a:r>
            <a:endParaRPr lang="es-ES" sz="1200" b="1" kern="1200" dirty="0">
              <a:solidFill>
                <a:schemeClr val="bg1"/>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wipe(left)">
                                      <p:cBhvr>
                                        <p:cTn id="7" dur="1000"/>
                                        <p:tgtEl>
                                          <p:spTgt spid="25"/>
                                        </p:tgtEl>
                                      </p:cBhvr>
                                    </p:animEffect>
                                  </p:childTnLst>
                                </p:cTn>
                              </p:par>
                            </p:childTnLst>
                          </p:cTn>
                        </p:par>
                        <p:par>
                          <p:cTn id="8" fill="hold">
                            <p:stCondLst>
                              <p:cond delay="1000"/>
                            </p:stCondLst>
                            <p:childTnLst>
                              <p:par>
                                <p:cTn id="9" presetID="22" presetClass="entr" presetSubtype="8" fill="hold" nodeType="afterEffect">
                                  <p:stCondLst>
                                    <p:cond delay="0"/>
                                  </p:stCondLst>
                                  <p:childTnLst>
                                    <p:set>
                                      <p:cBhvr>
                                        <p:cTn id="10" dur="1" fill="hold">
                                          <p:stCondLst>
                                            <p:cond delay="0"/>
                                          </p:stCondLst>
                                        </p:cTn>
                                        <p:tgtEl>
                                          <p:spTgt spid="37"/>
                                        </p:tgtEl>
                                        <p:attrNameLst>
                                          <p:attrName>style.visibility</p:attrName>
                                        </p:attrNameLst>
                                      </p:cBhvr>
                                      <p:to>
                                        <p:strVal val="visible"/>
                                      </p:to>
                                    </p:set>
                                    <p:animEffect transition="in" filter="wipe(left)">
                                      <p:cBhvr>
                                        <p:cTn id="11" dur="1000"/>
                                        <p:tgtEl>
                                          <p:spTgt spid="37"/>
                                        </p:tgtEl>
                                      </p:cBhvr>
                                    </p:animEffect>
                                  </p:childTnLst>
                                </p:cTn>
                              </p:par>
                            </p:childTnLst>
                          </p:cTn>
                        </p:par>
                        <p:par>
                          <p:cTn id="12" fill="hold">
                            <p:stCondLst>
                              <p:cond delay="2000"/>
                            </p:stCondLst>
                            <p:childTnLst>
                              <p:par>
                                <p:cTn id="13" presetID="22" presetClass="entr" presetSubtype="8" fill="hold" grpId="0" nodeType="after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wipe(left)">
                                      <p:cBhvr>
                                        <p:cTn id="15" dur="1000"/>
                                        <p:tgtEl>
                                          <p:spTgt spid="28"/>
                                        </p:tgtEl>
                                      </p:cBhvr>
                                    </p:animEffect>
                                  </p:childTnLst>
                                </p:cTn>
                              </p:par>
                            </p:childTnLst>
                          </p:cTn>
                        </p:par>
                        <p:par>
                          <p:cTn id="16" fill="hold">
                            <p:stCondLst>
                              <p:cond delay="3000"/>
                            </p:stCondLst>
                            <p:childTnLst>
                              <p:par>
                                <p:cTn id="17" presetID="22" presetClass="entr" presetSubtype="8" fill="hold" grpId="0" nodeType="afterEffect">
                                  <p:stCondLst>
                                    <p:cond delay="0"/>
                                  </p:stCondLst>
                                  <p:childTnLst>
                                    <p:set>
                                      <p:cBhvr>
                                        <p:cTn id="18" dur="1" fill="hold">
                                          <p:stCondLst>
                                            <p:cond delay="0"/>
                                          </p:stCondLst>
                                        </p:cTn>
                                        <p:tgtEl>
                                          <p:spTgt spid="59"/>
                                        </p:tgtEl>
                                        <p:attrNameLst>
                                          <p:attrName>style.visibility</p:attrName>
                                        </p:attrNameLst>
                                      </p:cBhvr>
                                      <p:to>
                                        <p:strVal val="visible"/>
                                      </p:to>
                                    </p:set>
                                    <p:animEffect transition="in" filter="wipe(left)">
                                      <p:cBhvr>
                                        <p:cTn id="19" dur="1000"/>
                                        <p:tgtEl>
                                          <p:spTgt spid="59"/>
                                        </p:tgtEl>
                                      </p:cBhvr>
                                    </p:animEffect>
                                  </p:childTnLst>
                                </p:cTn>
                              </p:par>
                            </p:childTnLst>
                          </p:cTn>
                        </p:par>
                        <p:par>
                          <p:cTn id="20" fill="hold">
                            <p:stCondLst>
                              <p:cond delay="4000"/>
                            </p:stCondLst>
                            <p:childTnLst>
                              <p:par>
                                <p:cTn id="21" presetID="22" presetClass="entr" presetSubtype="8" fill="hold" nodeType="afterEffect">
                                  <p:stCondLst>
                                    <p:cond delay="0"/>
                                  </p:stCondLst>
                                  <p:childTnLst>
                                    <p:set>
                                      <p:cBhvr>
                                        <p:cTn id="22" dur="1" fill="hold">
                                          <p:stCondLst>
                                            <p:cond delay="0"/>
                                          </p:stCondLst>
                                        </p:cTn>
                                        <p:tgtEl>
                                          <p:spTgt spid="40"/>
                                        </p:tgtEl>
                                        <p:attrNameLst>
                                          <p:attrName>style.visibility</p:attrName>
                                        </p:attrNameLst>
                                      </p:cBhvr>
                                      <p:to>
                                        <p:strVal val="visible"/>
                                      </p:to>
                                    </p:set>
                                    <p:animEffect transition="in" filter="wipe(left)">
                                      <p:cBhvr>
                                        <p:cTn id="23" dur="1000"/>
                                        <p:tgtEl>
                                          <p:spTgt spid="40"/>
                                        </p:tgtEl>
                                      </p:cBhvr>
                                    </p:animEffect>
                                  </p:childTnLst>
                                </p:cTn>
                              </p:par>
                            </p:childTnLst>
                          </p:cTn>
                        </p:par>
                        <p:par>
                          <p:cTn id="24" fill="hold">
                            <p:stCondLst>
                              <p:cond delay="5000"/>
                            </p:stCondLst>
                            <p:childTnLst>
                              <p:par>
                                <p:cTn id="25" presetID="22" presetClass="entr" presetSubtype="8" fill="hold" grpId="0" nodeType="after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wipe(left)">
                                      <p:cBhvr>
                                        <p:cTn id="27" dur="1000"/>
                                        <p:tgtEl>
                                          <p:spTgt spid="30"/>
                                        </p:tgtEl>
                                      </p:cBhvr>
                                    </p:animEffect>
                                  </p:childTnLst>
                                </p:cTn>
                              </p:par>
                            </p:childTnLst>
                          </p:cTn>
                        </p:par>
                        <p:par>
                          <p:cTn id="28" fill="hold">
                            <p:stCondLst>
                              <p:cond delay="6000"/>
                            </p:stCondLst>
                            <p:childTnLst>
                              <p:par>
                                <p:cTn id="29" presetID="22" presetClass="entr" presetSubtype="8" fill="hold" grpId="0" nodeType="afterEffect">
                                  <p:stCondLst>
                                    <p:cond delay="0"/>
                                  </p:stCondLst>
                                  <p:childTnLst>
                                    <p:set>
                                      <p:cBhvr>
                                        <p:cTn id="30" dur="1" fill="hold">
                                          <p:stCondLst>
                                            <p:cond delay="0"/>
                                          </p:stCondLst>
                                        </p:cTn>
                                        <p:tgtEl>
                                          <p:spTgt spid="32"/>
                                        </p:tgtEl>
                                        <p:attrNameLst>
                                          <p:attrName>style.visibility</p:attrName>
                                        </p:attrNameLst>
                                      </p:cBhvr>
                                      <p:to>
                                        <p:strVal val="visible"/>
                                      </p:to>
                                    </p:set>
                                    <p:animEffect transition="in" filter="wipe(left)">
                                      <p:cBhvr>
                                        <p:cTn id="31" dur="1000"/>
                                        <p:tgtEl>
                                          <p:spTgt spid="32"/>
                                        </p:tgtEl>
                                      </p:cBhvr>
                                    </p:animEffect>
                                  </p:childTnLst>
                                </p:cTn>
                              </p:par>
                            </p:childTnLst>
                          </p:cTn>
                        </p:par>
                        <p:par>
                          <p:cTn id="32" fill="hold">
                            <p:stCondLst>
                              <p:cond delay="7000"/>
                            </p:stCondLst>
                            <p:childTnLst>
                              <p:par>
                                <p:cTn id="33" presetID="22" presetClass="entr" presetSubtype="8" fill="hold" grpId="0" nodeType="afterEffect">
                                  <p:stCondLst>
                                    <p:cond delay="0"/>
                                  </p:stCondLst>
                                  <p:childTnLst>
                                    <p:set>
                                      <p:cBhvr>
                                        <p:cTn id="34" dur="1" fill="hold">
                                          <p:stCondLst>
                                            <p:cond delay="0"/>
                                          </p:stCondLst>
                                        </p:cTn>
                                        <p:tgtEl>
                                          <p:spTgt spid="33"/>
                                        </p:tgtEl>
                                        <p:attrNameLst>
                                          <p:attrName>style.visibility</p:attrName>
                                        </p:attrNameLst>
                                      </p:cBhvr>
                                      <p:to>
                                        <p:strVal val="visible"/>
                                      </p:to>
                                    </p:set>
                                    <p:animEffect transition="in" filter="wipe(left)">
                                      <p:cBhvr>
                                        <p:cTn id="35" dur="1000"/>
                                        <p:tgtEl>
                                          <p:spTgt spid="33"/>
                                        </p:tgtEl>
                                      </p:cBhvr>
                                    </p:animEffect>
                                  </p:childTnLst>
                                </p:cTn>
                              </p:par>
                            </p:childTnLst>
                          </p:cTn>
                        </p:par>
                        <p:par>
                          <p:cTn id="36" fill="hold">
                            <p:stCondLst>
                              <p:cond delay="8000"/>
                            </p:stCondLst>
                            <p:childTnLst>
                              <p:par>
                                <p:cTn id="37" presetID="22" presetClass="entr" presetSubtype="8" fill="hold" nodeType="afterEffect">
                                  <p:stCondLst>
                                    <p:cond delay="0"/>
                                  </p:stCondLst>
                                  <p:childTnLst>
                                    <p:set>
                                      <p:cBhvr>
                                        <p:cTn id="38" dur="1" fill="hold">
                                          <p:stCondLst>
                                            <p:cond delay="0"/>
                                          </p:stCondLst>
                                        </p:cTn>
                                        <p:tgtEl>
                                          <p:spTgt spid="60"/>
                                        </p:tgtEl>
                                        <p:attrNameLst>
                                          <p:attrName>style.visibility</p:attrName>
                                        </p:attrNameLst>
                                      </p:cBhvr>
                                      <p:to>
                                        <p:strVal val="visible"/>
                                      </p:to>
                                    </p:set>
                                    <p:animEffect transition="in" filter="wipe(left)">
                                      <p:cBhvr>
                                        <p:cTn id="39" dur="1000"/>
                                        <p:tgtEl>
                                          <p:spTgt spid="60"/>
                                        </p:tgtEl>
                                      </p:cBhvr>
                                    </p:animEffect>
                                  </p:childTnLst>
                                </p:cTn>
                              </p:par>
                            </p:childTnLst>
                          </p:cTn>
                        </p:par>
                        <p:par>
                          <p:cTn id="40" fill="hold">
                            <p:stCondLst>
                              <p:cond delay="9000"/>
                            </p:stCondLst>
                            <p:childTnLst>
                              <p:par>
                                <p:cTn id="41" presetID="22" presetClass="entr" presetSubtype="8" fill="hold" nodeType="afterEffect">
                                  <p:stCondLst>
                                    <p:cond delay="0"/>
                                  </p:stCondLst>
                                  <p:childTnLst>
                                    <p:set>
                                      <p:cBhvr>
                                        <p:cTn id="42" dur="1" fill="hold">
                                          <p:stCondLst>
                                            <p:cond delay="0"/>
                                          </p:stCondLst>
                                        </p:cTn>
                                        <p:tgtEl>
                                          <p:spTgt spid="54"/>
                                        </p:tgtEl>
                                        <p:attrNameLst>
                                          <p:attrName>style.visibility</p:attrName>
                                        </p:attrNameLst>
                                      </p:cBhvr>
                                      <p:to>
                                        <p:strVal val="visible"/>
                                      </p:to>
                                    </p:set>
                                    <p:animEffect transition="in" filter="wipe(left)">
                                      <p:cBhvr>
                                        <p:cTn id="43" dur="1000"/>
                                        <p:tgtEl>
                                          <p:spTgt spid="54"/>
                                        </p:tgtEl>
                                      </p:cBhvr>
                                    </p:animEffect>
                                  </p:childTnLst>
                                </p:cTn>
                              </p:par>
                            </p:childTnLst>
                          </p:cTn>
                        </p:par>
                        <p:par>
                          <p:cTn id="44" fill="hold">
                            <p:stCondLst>
                              <p:cond delay="10000"/>
                            </p:stCondLst>
                            <p:childTnLst>
                              <p:par>
                                <p:cTn id="45" presetID="22" presetClass="entr" presetSubtype="8" fill="hold" nodeType="afterEffect">
                                  <p:stCondLst>
                                    <p:cond delay="0"/>
                                  </p:stCondLst>
                                  <p:childTnLst>
                                    <p:set>
                                      <p:cBhvr>
                                        <p:cTn id="46" dur="1" fill="hold">
                                          <p:stCondLst>
                                            <p:cond delay="0"/>
                                          </p:stCondLst>
                                        </p:cTn>
                                        <p:tgtEl>
                                          <p:spTgt spid="55"/>
                                        </p:tgtEl>
                                        <p:attrNameLst>
                                          <p:attrName>style.visibility</p:attrName>
                                        </p:attrNameLst>
                                      </p:cBhvr>
                                      <p:to>
                                        <p:strVal val="visible"/>
                                      </p:to>
                                    </p:set>
                                    <p:animEffect transition="in" filter="wipe(left)">
                                      <p:cBhvr>
                                        <p:cTn id="47" dur="1000"/>
                                        <p:tgtEl>
                                          <p:spTgt spid="55"/>
                                        </p:tgtEl>
                                      </p:cBhvr>
                                    </p:animEffect>
                                  </p:childTnLst>
                                </p:cTn>
                              </p:par>
                            </p:childTnLst>
                          </p:cTn>
                        </p:par>
                        <p:par>
                          <p:cTn id="48" fill="hold">
                            <p:stCondLst>
                              <p:cond delay="11000"/>
                            </p:stCondLst>
                            <p:childTnLst>
                              <p:par>
                                <p:cTn id="49" presetID="22" presetClass="entr" presetSubtype="8" fill="hold" nodeType="afterEffect">
                                  <p:stCondLst>
                                    <p:cond delay="0"/>
                                  </p:stCondLst>
                                  <p:childTnLst>
                                    <p:set>
                                      <p:cBhvr>
                                        <p:cTn id="50" dur="1" fill="hold">
                                          <p:stCondLst>
                                            <p:cond delay="0"/>
                                          </p:stCondLst>
                                        </p:cTn>
                                        <p:tgtEl>
                                          <p:spTgt spid="63"/>
                                        </p:tgtEl>
                                        <p:attrNameLst>
                                          <p:attrName>style.visibility</p:attrName>
                                        </p:attrNameLst>
                                      </p:cBhvr>
                                      <p:to>
                                        <p:strVal val="visible"/>
                                      </p:to>
                                    </p:set>
                                    <p:animEffect transition="in" filter="wipe(left)">
                                      <p:cBhvr>
                                        <p:cTn id="51" dur="1000"/>
                                        <p:tgtEl>
                                          <p:spTgt spid="63"/>
                                        </p:tgtEl>
                                      </p:cBhvr>
                                    </p:animEffect>
                                  </p:childTnLst>
                                </p:cTn>
                              </p:par>
                              <p:par>
                                <p:cTn id="52" presetID="22" presetClass="entr" presetSubtype="8" fill="hold" nodeType="withEffect">
                                  <p:stCondLst>
                                    <p:cond delay="0"/>
                                  </p:stCondLst>
                                  <p:childTnLst>
                                    <p:set>
                                      <p:cBhvr>
                                        <p:cTn id="53" dur="1" fill="hold">
                                          <p:stCondLst>
                                            <p:cond delay="0"/>
                                          </p:stCondLst>
                                        </p:cTn>
                                        <p:tgtEl>
                                          <p:spTgt spid="66"/>
                                        </p:tgtEl>
                                        <p:attrNameLst>
                                          <p:attrName>style.visibility</p:attrName>
                                        </p:attrNameLst>
                                      </p:cBhvr>
                                      <p:to>
                                        <p:strVal val="visible"/>
                                      </p:to>
                                    </p:set>
                                    <p:animEffect transition="in" filter="wipe(left)">
                                      <p:cBhvr>
                                        <p:cTn id="54" dur="1000"/>
                                        <p:tgtEl>
                                          <p:spTgt spid="66"/>
                                        </p:tgtEl>
                                      </p:cBhvr>
                                    </p:animEffect>
                                  </p:childTnLst>
                                </p:cTn>
                              </p:par>
                            </p:childTnLst>
                          </p:cTn>
                        </p:par>
                        <p:par>
                          <p:cTn id="55" fill="hold">
                            <p:stCondLst>
                              <p:cond delay="12000"/>
                            </p:stCondLst>
                            <p:childTnLst>
                              <p:par>
                                <p:cTn id="56" presetID="22" presetClass="entr" presetSubtype="8" fill="hold" grpId="0" nodeType="after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wipe(left)">
                                      <p:cBhvr>
                                        <p:cTn id="58" dur="1000"/>
                                        <p:tgtEl>
                                          <p:spTgt spid="35"/>
                                        </p:tgtEl>
                                      </p:cBhvr>
                                    </p:animEffect>
                                  </p:childTnLst>
                                </p:cTn>
                              </p:par>
                            </p:childTnLst>
                          </p:cTn>
                        </p:par>
                        <p:par>
                          <p:cTn id="59" fill="hold">
                            <p:stCondLst>
                              <p:cond delay="13000"/>
                            </p:stCondLst>
                            <p:childTnLst>
                              <p:par>
                                <p:cTn id="60" presetID="22" presetClass="entr" presetSubtype="8" fill="hold" grpId="0" nodeType="afterEffect">
                                  <p:stCondLst>
                                    <p:cond delay="0"/>
                                  </p:stCondLst>
                                  <p:childTnLst>
                                    <p:set>
                                      <p:cBhvr>
                                        <p:cTn id="61" dur="1" fill="hold">
                                          <p:stCondLst>
                                            <p:cond delay="0"/>
                                          </p:stCondLst>
                                        </p:cTn>
                                        <p:tgtEl>
                                          <p:spTgt spid="70"/>
                                        </p:tgtEl>
                                        <p:attrNameLst>
                                          <p:attrName>style.visibility</p:attrName>
                                        </p:attrNameLst>
                                      </p:cBhvr>
                                      <p:to>
                                        <p:strVal val="visible"/>
                                      </p:to>
                                    </p:set>
                                    <p:animEffect transition="in" filter="wipe(left)">
                                      <p:cBhvr>
                                        <p:cTn id="62" dur="1000"/>
                                        <p:tgtEl>
                                          <p:spTgt spid="70"/>
                                        </p:tgtEl>
                                      </p:cBhvr>
                                    </p:animEffect>
                                  </p:childTnLst>
                                </p:cTn>
                              </p:par>
                            </p:childTnLst>
                          </p:cTn>
                        </p:par>
                        <p:par>
                          <p:cTn id="63" fill="hold">
                            <p:stCondLst>
                              <p:cond delay="14000"/>
                            </p:stCondLst>
                            <p:childTnLst>
                              <p:par>
                                <p:cTn id="64" presetID="22" presetClass="entr" presetSubtype="8" fill="hold" grpId="0" nodeType="afterEffect">
                                  <p:stCondLst>
                                    <p:cond delay="0"/>
                                  </p:stCondLst>
                                  <p:childTnLst>
                                    <p:set>
                                      <p:cBhvr>
                                        <p:cTn id="65" dur="1" fill="hold">
                                          <p:stCondLst>
                                            <p:cond delay="0"/>
                                          </p:stCondLst>
                                        </p:cTn>
                                        <p:tgtEl>
                                          <p:spTgt spid="71"/>
                                        </p:tgtEl>
                                        <p:attrNameLst>
                                          <p:attrName>style.visibility</p:attrName>
                                        </p:attrNameLst>
                                      </p:cBhvr>
                                      <p:to>
                                        <p:strVal val="visible"/>
                                      </p:to>
                                    </p:set>
                                    <p:animEffect transition="in" filter="wipe(left)">
                                      <p:cBhvr>
                                        <p:cTn id="66" dur="1000"/>
                                        <p:tgtEl>
                                          <p:spTgt spid="71"/>
                                        </p:tgtEl>
                                      </p:cBhvr>
                                    </p:animEffect>
                                  </p:childTnLst>
                                </p:cTn>
                              </p:par>
                            </p:childTnLst>
                          </p:cTn>
                        </p:par>
                        <p:par>
                          <p:cTn id="67" fill="hold">
                            <p:stCondLst>
                              <p:cond delay="15000"/>
                            </p:stCondLst>
                            <p:childTnLst>
                              <p:par>
                                <p:cTn id="68" presetID="22" presetClass="entr" presetSubtype="8" fill="hold" grpId="0" nodeType="afterEffect">
                                  <p:stCondLst>
                                    <p:cond delay="0"/>
                                  </p:stCondLst>
                                  <p:childTnLst>
                                    <p:set>
                                      <p:cBhvr>
                                        <p:cTn id="69" dur="1" fill="hold">
                                          <p:stCondLst>
                                            <p:cond delay="0"/>
                                          </p:stCondLst>
                                        </p:cTn>
                                        <p:tgtEl>
                                          <p:spTgt spid="72"/>
                                        </p:tgtEl>
                                        <p:attrNameLst>
                                          <p:attrName>style.visibility</p:attrName>
                                        </p:attrNameLst>
                                      </p:cBhvr>
                                      <p:to>
                                        <p:strVal val="visible"/>
                                      </p:to>
                                    </p:set>
                                    <p:animEffect transition="in" filter="wipe(left)">
                                      <p:cBhvr>
                                        <p:cTn id="70" dur="1000"/>
                                        <p:tgtEl>
                                          <p:spTgt spid="72"/>
                                        </p:tgtEl>
                                      </p:cBhvr>
                                    </p:animEffect>
                                  </p:childTnLst>
                                </p:cTn>
                              </p:par>
                            </p:childTnLst>
                          </p:cTn>
                        </p:par>
                        <p:par>
                          <p:cTn id="71" fill="hold">
                            <p:stCondLst>
                              <p:cond delay="16000"/>
                            </p:stCondLst>
                            <p:childTnLst>
                              <p:par>
                                <p:cTn id="72" presetID="22" presetClass="entr" presetSubtype="8" fill="hold" grpId="0" nodeType="afterEffect">
                                  <p:stCondLst>
                                    <p:cond delay="0"/>
                                  </p:stCondLst>
                                  <p:childTnLst>
                                    <p:set>
                                      <p:cBhvr>
                                        <p:cTn id="73" dur="1" fill="hold">
                                          <p:stCondLst>
                                            <p:cond delay="0"/>
                                          </p:stCondLst>
                                        </p:cTn>
                                        <p:tgtEl>
                                          <p:spTgt spid="73"/>
                                        </p:tgtEl>
                                        <p:attrNameLst>
                                          <p:attrName>style.visibility</p:attrName>
                                        </p:attrNameLst>
                                      </p:cBhvr>
                                      <p:to>
                                        <p:strVal val="visible"/>
                                      </p:to>
                                    </p:set>
                                    <p:animEffect transition="in" filter="wipe(left)">
                                      <p:cBhvr>
                                        <p:cTn id="74" dur="1000"/>
                                        <p:tgtEl>
                                          <p:spTgt spid="73"/>
                                        </p:tgtEl>
                                      </p:cBhvr>
                                    </p:animEffect>
                                  </p:childTnLst>
                                </p:cTn>
                              </p:par>
                              <p:par>
                                <p:cTn id="75" presetID="22" presetClass="entr" presetSubtype="8" fill="hold" grpId="0" nodeType="withEffect">
                                  <p:stCondLst>
                                    <p:cond delay="0"/>
                                  </p:stCondLst>
                                  <p:childTnLst>
                                    <p:set>
                                      <p:cBhvr>
                                        <p:cTn id="76" dur="1" fill="hold">
                                          <p:stCondLst>
                                            <p:cond delay="0"/>
                                          </p:stCondLst>
                                        </p:cTn>
                                        <p:tgtEl>
                                          <p:spTgt spid="77"/>
                                        </p:tgtEl>
                                        <p:attrNameLst>
                                          <p:attrName>style.visibility</p:attrName>
                                        </p:attrNameLst>
                                      </p:cBhvr>
                                      <p:to>
                                        <p:strVal val="visible"/>
                                      </p:to>
                                    </p:set>
                                    <p:animEffect transition="in" filter="wipe(left)">
                                      <p:cBhvr>
                                        <p:cTn id="77" dur="1000"/>
                                        <p:tgtEl>
                                          <p:spTgt spid="77"/>
                                        </p:tgtEl>
                                      </p:cBhvr>
                                    </p:animEffect>
                                  </p:childTnLst>
                                </p:cTn>
                              </p:par>
                            </p:childTnLst>
                          </p:cTn>
                        </p:par>
                        <p:par>
                          <p:cTn id="78" fill="hold">
                            <p:stCondLst>
                              <p:cond delay="17000"/>
                            </p:stCondLst>
                            <p:childTnLst>
                              <p:par>
                                <p:cTn id="79" presetID="31" presetClass="entr" presetSubtype="0" fill="hold" grpId="0" nodeType="afterEffect">
                                  <p:stCondLst>
                                    <p:cond delay="0"/>
                                  </p:stCondLst>
                                  <p:iterate type="lt">
                                    <p:tmPct val="5000"/>
                                  </p:iterate>
                                  <p:childTnLst>
                                    <p:set>
                                      <p:cBhvr>
                                        <p:cTn id="80" dur="1" fill="hold">
                                          <p:stCondLst>
                                            <p:cond delay="0"/>
                                          </p:stCondLst>
                                        </p:cTn>
                                        <p:tgtEl>
                                          <p:spTgt spid="74"/>
                                        </p:tgtEl>
                                        <p:attrNameLst>
                                          <p:attrName>style.visibility</p:attrName>
                                        </p:attrNameLst>
                                      </p:cBhvr>
                                      <p:to>
                                        <p:strVal val="visible"/>
                                      </p:to>
                                    </p:set>
                                    <p:anim calcmode="lin" valueType="num">
                                      <p:cBhvr>
                                        <p:cTn id="81" dur="1000" fill="hold"/>
                                        <p:tgtEl>
                                          <p:spTgt spid="74"/>
                                        </p:tgtEl>
                                        <p:attrNameLst>
                                          <p:attrName>ppt_w</p:attrName>
                                        </p:attrNameLst>
                                      </p:cBhvr>
                                      <p:tavLst>
                                        <p:tav tm="0">
                                          <p:val>
                                            <p:fltVal val="0"/>
                                          </p:val>
                                        </p:tav>
                                        <p:tav tm="100000">
                                          <p:val>
                                            <p:strVal val="#ppt_w"/>
                                          </p:val>
                                        </p:tav>
                                      </p:tavLst>
                                    </p:anim>
                                    <p:anim calcmode="lin" valueType="num">
                                      <p:cBhvr>
                                        <p:cTn id="82" dur="1000" fill="hold"/>
                                        <p:tgtEl>
                                          <p:spTgt spid="74"/>
                                        </p:tgtEl>
                                        <p:attrNameLst>
                                          <p:attrName>ppt_h</p:attrName>
                                        </p:attrNameLst>
                                      </p:cBhvr>
                                      <p:tavLst>
                                        <p:tav tm="0">
                                          <p:val>
                                            <p:fltVal val="0"/>
                                          </p:val>
                                        </p:tav>
                                        <p:tav tm="100000">
                                          <p:val>
                                            <p:strVal val="#ppt_h"/>
                                          </p:val>
                                        </p:tav>
                                      </p:tavLst>
                                    </p:anim>
                                    <p:anim calcmode="lin" valueType="num">
                                      <p:cBhvr>
                                        <p:cTn id="83" dur="1000" fill="hold"/>
                                        <p:tgtEl>
                                          <p:spTgt spid="74"/>
                                        </p:tgtEl>
                                        <p:attrNameLst>
                                          <p:attrName>style.rotation</p:attrName>
                                        </p:attrNameLst>
                                      </p:cBhvr>
                                      <p:tavLst>
                                        <p:tav tm="0">
                                          <p:val>
                                            <p:fltVal val="90"/>
                                          </p:val>
                                        </p:tav>
                                        <p:tav tm="100000">
                                          <p:val>
                                            <p:fltVal val="0"/>
                                          </p:val>
                                        </p:tav>
                                      </p:tavLst>
                                    </p:anim>
                                    <p:animEffect transition="in" filter="fade">
                                      <p:cBhvr>
                                        <p:cTn id="84" dur="10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8" grpId="0" animBg="1"/>
      <p:bldP spid="30" grpId="0" animBg="1"/>
      <p:bldP spid="32" grpId="0" animBg="1"/>
      <p:bldP spid="33" grpId="0" animBg="1"/>
      <p:bldP spid="35" grpId="0" animBg="1"/>
      <p:bldP spid="59" grpId="0" animBg="1"/>
      <p:bldP spid="70" grpId="0" animBg="1"/>
      <p:bldP spid="71" grpId="0" animBg="1"/>
      <p:bldP spid="72" grpId="0" animBg="1"/>
      <p:bldP spid="73" grpId="0" animBg="1"/>
      <p:bldP spid="74" grpId="0" animBg="1"/>
      <p:bldP spid="7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7053"/>
            <a:ext cx="4714875" cy="36933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13313"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AR" sz="1000" b="0" i="0" u="none" strike="noStrike" cap="none" normalizeH="0" baseline="0" smtClean="0">
                <a:ln>
                  <a:noFill/>
                </a:ln>
                <a:solidFill>
                  <a:srgbClr val="0070C0"/>
                </a:solidFill>
                <a:effectLst/>
                <a:latin typeface="Arial" pitchFamily="34" charset="0"/>
                <a:ea typeface="Calibri" pitchFamily="34" charset="0"/>
              </a:rPr>
              <a:t>Desarrollar herramientas de información para mejorar y facilitar la gestión y la comunicación</a:t>
            </a:r>
            <a:r>
              <a:rPr kumimoji="0" lang="es-AR" sz="900" b="0" i="0" u="none" strike="noStrike" cap="none" normalizeH="0" baseline="0" smtClean="0">
                <a:ln>
                  <a:noFill/>
                </a:ln>
                <a:solidFill>
                  <a:schemeClr val="tx1"/>
                </a:solidFill>
                <a:effectLst/>
                <a:latin typeface="Arial" pitchFamily="34" charset="0"/>
              </a:rPr>
              <a:t> </a:t>
            </a:r>
            <a:endParaRPr kumimoji="0" lang="es-AR" sz="1800" b="0" i="0" u="none" strike="noStrike" cap="none" normalizeH="0" baseline="0" smtClean="0">
              <a:ln>
                <a:noFill/>
              </a:ln>
              <a:solidFill>
                <a:schemeClr val="tx1"/>
              </a:solidFill>
              <a:effectLst/>
              <a:latin typeface="Arial" pitchFamily="34" charset="0"/>
            </a:endParaRPr>
          </a:p>
        </p:txBody>
      </p:sp>
      <p:graphicFrame>
        <p:nvGraphicFramePr>
          <p:cNvPr id="12" name="11 Diagrama"/>
          <p:cNvGraphicFramePr/>
          <p:nvPr/>
        </p:nvGraphicFramePr>
        <p:xfrm>
          <a:off x="1716501" y="2545795"/>
          <a:ext cx="6036849" cy="31894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8 Elipse"/>
          <p:cNvSpPr/>
          <p:nvPr/>
        </p:nvSpPr>
        <p:spPr>
          <a:xfrm>
            <a:off x="395536" y="1556792"/>
            <a:ext cx="431800" cy="423863"/>
          </a:xfrm>
          <a:prstGeom prst="ellipse">
            <a:avLst/>
          </a:prstGeom>
          <a:solidFill>
            <a:schemeClr val="tx2">
              <a:lumMod val="60000"/>
              <a:lumOff val="40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13" name="Rectangle 17"/>
          <p:cNvSpPr>
            <a:spLocks noChangeArrowheads="1"/>
          </p:cNvSpPr>
          <p:nvPr/>
        </p:nvSpPr>
        <p:spPr bwMode="auto">
          <a:xfrm>
            <a:off x="971600" y="1628800"/>
            <a:ext cx="3600000" cy="360995"/>
          </a:xfrm>
          <a:prstGeom prst="roundRect">
            <a:avLst/>
          </a:prstGeom>
          <a:solidFill>
            <a:schemeClr val="tx2">
              <a:lumMod val="60000"/>
              <a:lumOff val="4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Plan de Recaudación</a:t>
            </a:r>
            <a:endParaRPr lang="es-ES" sz="20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2">
                                            <p:graphicEl>
                                              <a:dgm id="{DB4B3551-ECEE-42EB-AE0F-4BCF2FBB7C1F}"/>
                                            </p:graphicEl>
                                          </p:spTgt>
                                        </p:tgtEl>
                                        <p:attrNameLst>
                                          <p:attrName>style.visibility</p:attrName>
                                        </p:attrNameLst>
                                      </p:cBhvr>
                                      <p:to>
                                        <p:strVal val="visible"/>
                                      </p:to>
                                    </p:set>
                                    <p:animEffect transition="in" filter="wipe(up)">
                                      <p:cBhvr>
                                        <p:cTn id="7" dur="500"/>
                                        <p:tgtEl>
                                          <p:spTgt spid="12">
                                            <p:graphicEl>
                                              <a:dgm id="{DB4B3551-ECEE-42EB-AE0F-4BCF2FBB7C1F}"/>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2">
                                            <p:graphicEl>
                                              <a:dgm id="{18B8A513-E951-4B50-99C5-E33EA2FF0DA9}"/>
                                            </p:graphicEl>
                                          </p:spTgt>
                                        </p:tgtEl>
                                        <p:attrNameLst>
                                          <p:attrName>style.visibility</p:attrName>
                                        </p:attrNameLst>
                                      </p:cBhvr>
                                      <p:to>
                                        <p:strVal val="visible"/>
                                      </p:to>
                                    </p:set>
                                    <p:animEffect transition="in" filter="wipe(up)">
                                      <p:cBhvr>
                                        <p:cTn id="12" dur="500"/>
                                        <p:tgtEl>
                                          <p:spTgt spid="12">
                                            <p:graphicEl>
                                              <a:dgm id="{18B8A513-E951-4B50-99C5-E33EA2FF0DA9}"/>
                                            </p:graphicEl>
                                          </p:spTgt>
                                        </p:tgtEl>
                                      </p:cBhvr>
                                    </p:animEffect>
                                  </p:childTnLst>
                                </p:cTn>
                              </p:par>
                              <p:par>
                                <p:cTn id="13" presetID="22" presetClass="entr" presetSubtype="1" fill="hold" grpId="0" nodeType="withEffect">
                                  <p:stCondLst>
                                    <p:cond delay="0"/>
                                  </p:stCondLst>
                                  <p:childTnLst>
                                    <p:set>
                                      <p:cBhvr>
                                        <p:cTn id="14" dur="1" fill="hold">
                                          <p:stCondLst>
                                            <p:cond delay="0"/>
                                          </p:stCondLst>
                                        </p:cTn>
                                        <p:tgtEl>
                                          <p:spTgt spid="12">
                                            <p:graphicEl>
                                              <a:dgm id="{2479028C-5319-461A-AD90-DB2F534DE6A1}"/>
                                            </p:graphicEl>
                                          </p:spTgt>
                                        </p:tgtEl>
                                        <p:attrNameLst>
                                          <p:attrName>style.visibility</p:attrName>
                                        </p:attrNameLst>
                                      </p:cBhvr>
                                      <p:to>
                                        <p:strVal val="visible"/>
                                      </p:to>
                                    </p:set>
                                    <p:animEffect transition="in" filter="wipe(up)">
                                      <p:cBhvr>
                                        <p:cTn id="15" dur="500"/>
                                        <p:tgtEl>
                                          <p:spTgt spid="12">
                                            <p:graphicEl>
                                              <a:dgm id="{2479028C-5319-461A-AD90-DB2F534DE6A1}"/>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grpId="0" nodeType="clickEffect">
                                  <p:stCondLst>
                                    <p:cond delay="0"/>
                                  </p:stCondLst>
                                  <p:childTnLst>
                                    <p:set>
                                      <p:cBhvr>
                                        <p:cTn id="19" dur="1" fill="hold">
                                          <p:stCondLst>
                                            <p:cond delay="0"/>
                                          </p:stCondLst>
                                        </p:cTn>
                                        <p:tgtEl>
                                          <p:spTgt spid="12">
                                            <p:graphicEl>
                                              <a:dgm id="{563EA20F-862C-443E-B7B6-4A5BA1D4DC61}"/>
                                            </p:graphicEl>
                                          </p:spTgt>
                                        </p:tgtEl>
                                        <p:attrNameLst>
                                          <p:attrName>style.visibility</p:attrName>
                                        </p:attrNameLst>
                                      </p:cBhvr>
                                      <p:to>
                                        <p:strVal val="visible"/>
                                      </p:to>
                                    </p:set>
                                    <p:animEffect transition="in" filter="wipe(up)">
                                      <p:cBhvr>
                                        <p:cTn id="20" dur="500"/>
                                        <p:tgtEl>
                                          <p:spTgt spid="12">
                                            <p:graphicEl>
                                              <a:dgm id="{563EA20F-862C-443E-B7B6-4A5BA1D4DC61}"/>
                                            </p:graphicEl>
                                          </p:spTgt>
                                        </p:tgtEl>
                                      </p:cBhvr>
                                    </p:animEffect>
                                  </p:childTnLst>
                                </p:cTn>
                              </p:par>
                              <p:par>
                                <p:cTn id="21" presetID="22" presetClass="entr" presetSubtype="1" fill="hold" grpId="0" nodeType="withEffect">
                                  <p:stCondLst>
                                    <p:cond delay="0"/>
                                  </p:stCondLst>
                                  <p:childTnLst>
                                    <p:set>
                                      <p:cBhvr>
                                        <p:cTn id="22" dur="1" fill="hold">
                                          <p:stCondLst>
                                            <p:cond delay="0"/>
                                          </p:stCondLst>
                                        </p:cTn>
                                        <p:tgtEl>
                                          <p:spTgt spid="12">
                                            <p:graphicEl>
                                              <a:dgm id="{F59FD706-0822-4ABA-999B-052BFD811CEF}"/>
                                            </p:graphicEl>
                                          </p:spTgt>
                                        </p:tgtEl>
                                        <p:attrNameLst>
                                          <p:attrName>style.visibility</p:attrName>
                                        </p:attrNameLst>
                                      </p:cBhvr>
                                      <p:to>
                                        <p:strVal val="visible"/>
                                      </p:to>
                                    </p:set>
                                    <p:animEffect transition="in" filter="wipe(up)">
                                      <p:cBhvr>
                                        <p:cTn id="23" dur="500"/>
                                        <p:tgtEl>
                                          <p:spTgt spid="12">
                                            <p:graphicEl>
                                              <a:dgm id="{F59FD706-0822-4ABA-999B-052BFD811CEF}"/>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Sub>
          <a:bldDgm bld="one"/>
        </p:bldSub>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ctángulo"/>
          <p:cNvSpPr/>
          <p:nvPr/>
        </p:nvSpPr>
        <p:spPr bwMode="auto">
          <a:xfrm>
            <a:off x="0" y="0"/>
            <a:ext cx="9153525" cy="6842125"/>
          </a:xfrm>
          <a:prstGeom prst="rect">
            <a:avLst/>
          </a:prstGeom>
          <a:solidFill>
            <a:schemeClr val="bg1"/>
          </a:solidFill>
          <a:ln>
            <a:noFill/>
          </a:ln>
        </p:spPr>
        <p:style>
          <a:lnRef idx="2">
            <a:schemeClr val="accent1">
              <a:shade val="50000"/>
            </a:schemeClr>
          </a:lnRef>
          <a:fillRef idx="1003">
            <a:schemeClr val="dk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
        <p:nvSpPr>
          <p:cNvPr id="7" name="6 Rectángulo"/>
          <p:cNvSpPr/>
          <p:nvPr/>
        </p:nvSpPr>
        <p:spPr bwMode="auto">
          <a:xfrm>
            <a:off x="117444" y="163490"/>
            <a:ext cx="8883682" cy="6526235"/>
          </a:xfrm>
          <a:prstGeom prst="rect">
            <a:avLst/>
          </a:prstGeom>
          <a:ln>
            <a:noFill/>
          </a:ln>
        </p:spPr>
        <p:style>
          <a:lnRef idx="2">
            <a:schemeClr val="accent1">
              <a:shade val="50000"/>
            </a:schemeClr>
          </a:lnRef>
          <a:fillRef idx="1003">
            <a:schemeClr val="dk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pic>
        <p:nvPicPr>
          <p:cNvPr id="10" name="Picture 20" descr="D:\nuevo modelo 2007\SOLAPAS CUADROS ETC\AFIP tranparente.png"/>
          <p:cNvPicPr>
            <a:picLocks noChangeAspect="1" noChangeArrowheads="1"/>
          </p:cNvPicPr>
          <p:nvPr/>
        </p:nvPicPr>
        <p:blipFill>
          <a:blip r:embed="rId3" cstate="print"/>
          <a:stretch>
            <a:fillRect/>
          </a:stretch>
        </p:blipFill>
        <p:spPr bwMode="auto">
          <a:xfrm>
            <a:off x="2608263" y="2210594"/>
            <a:ext cx="3962400" cy="1162050"/>
          </a:xfrm>
          <a:prstGeom prst="rect">
            <a:avLst/>
          </a:prstGeom>
          <a:noFill/>
          <a:effectLst>
            <a:outerShdw blurRad="50800" dist="38100" dir="5400000" algn="t" rotWithShape="0">
              <a:prstClr val="black">
                <a:alpha val="40000"/>
              </a:prstClr>
            </a:outerShdw>
          </a:effectLst>
        </p:spPr>
      </p:pic>
    </p:spTree>
  </p:cSld>
  <p:clrMapOvr>
    <a:masterClrMapping/>
  </p:clrMapOvr>
  <p:transition>
    <p:pull dir="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uadroTexto"/>
          <p:cNvSpPr txBox="1"/>
          <p:nvPr/>
        </p:nvSpPr>
        <p:spPr>
          <a:xfrm>
            <a:off x="1116013" y="2320570"/>
            <a:ext cx="7056437" cy="3046988"/>
          </a:xfrm>
          <a:prstGeom prst="rect">
            <a:avLst/>
          </a:prstGeom>
          <a:noFill/>
        </p:spPr>
        <p:txBody>
          <a:bodyPr>
            <a:spAutoFit/>
          </a:bodyPr>
          <a:lstStyle/>
          <a:p>
            <a:pPr algn="ctr">
              <a:defRPr/>
            </a:pPr>
            <a:r>
              <a:rPr lang="es-ES" sz="6000" dirty="0" smtClean="0">
                <a:solidFill>
                  <a:srgbClr val="005EA4"/>
                </a:solidFill>
              </a:rPr>
              <a:t>Nuevo modelo de segmentación</a:t>
            </a:r>
          </a:p>
          <a:p>
            <a:pPr algn="ctr">
              <a:defRPr/>
            </a:pPr>
            <a:endParaRPr lang="es-ES" sz="3600" b="0" dirty="0" smtClean="0">
              <a:solidFill>
                <a:srgbClr val="005EA4"/>
              </a:solidFill>
            </a:endParaRPr>
          </a:p>
          <a:p>
            <a:pPr algn="ctr">
              <a:defRPr/>
            </a:pPr>
            <a:r>
              <a:rPr lang="es-ES" sz="3600" b="0" dirty="0" smtClean="0">
                <a:solidFill>
                  <a:srgbClr val="005EA4"/>
                </a:solidFill>
              </a:rPr>
              <a:t>-Vigente desde 2012-</a:t>
            </a:r>
          </a:p>
        </p:txBody>
      </p:sp>
    </p:spTree>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17 Grupo"/>
          <p:cNvGrpSpPr>
            <a:grpSpLocks/>
          </p:cNvGrpSpPr>
          <p:nvPr/>
        </p:nvGrpSpPr>
        <p:grpSpPr bwMode="auto">
          <a:xfrm>
            <a:off x="971600" y="2946430"/>
            <a:ext cx="7200800" cy="338554"/>
            <a:chOff x="1035819" y="1857364"/>
            <a:chExt cx="6679453" cy="339824"/>
          </a:xfrm>
        </p:grpSpPr>
        <p:pic>
          <p:nvPicPr>
            <p:cNvPr id="8217" name="9 Imagen" descr="Boton-redondo-griss.png"/>
            <p:cNvPicPr>
              <a:picLocks noChangeAspect="1"/>
            </p:cNvPicPr>
            <p:nvPr/>
          </p:nvPicPr>
          <p:blipFill>
            <a:blip r:embed="rId3" cstate="print"/>
            <a:srcRect/>
            <a:stretch>
              <a:fillRect/>
            </a:stretch>
          </p:blipFill>
          <p:spPr bwMode="auto">
            <a:xfrm>
              <a:off x="1035819" y="1890702"/>
              <a:ext cx="285752" cy="285752"/>
            </a:xfrm>
            <a:prstGeom prst="rect">
              <a:avLst/>
            </a:prstGeom>
            <a:noFill/>
            <a:ln w="9525" algn="ctr">
              <a:noFill/>
              <a:miter lim="800000"/>
              <a:headEnd/>
              <a:tailEnd/>
            </a:ln>
          </p:spPr>
        </p:pic>
        <p:sp>
          <p:nvSpPr>
            <p:cNvPr id="8218" name="19 CuadroTexto"/>
            <p:cNvSpPr txBox="1">
              <a:spLocks noChangeArrowheads="1"/>
            </p:cNvSpPr>
            <p:nvPr/>
          </p:nvSpPr>
          <p:spPr bwMode="auto">
            <a:xfrm>
              <a:off x="1358045" y="1857364"/>
              <a:ext cx="6357227" cy="339824"/>
            </a:xfrm>
            <a:prstGeom prst="rect">
              <a:avLst/>
            </a:prstGeom>
            <a:noFill/>
            <a:ln w="9525" algn="ctr">
              <a:noFill/>
              <a:miter lim="800000"/>
              <a:headEnd/>
              <a:tailEnd/>
            </a:ln>
          </p:spPr>
          <p:txBody>
            <a:bodyPr>
              <a:spAutoFit/>
            </a:bodyPr>
            <a:lstStyle/>
            <a:p>
              <a:pPr>
                <a:spcBef>
                  <a:spcPct val="25000"/>
                </a:spcBef>
                <a:spcAft>
                  <a:spcPct val="25000"/>
                </a:spcAft>
                <a:buClr>
                  <a:srgbClr val="6CA8DE"/>
                </a:buClr>
              </a:pPr>
              <a:r>
                <a:rPr lang="es-ES" sz="1600" dirty="0" smtClean="0">
                  <a:solidFill>
                    <a:schemeClr val="tx2"/>
                  </a:solidFill>
                </a:rPr>
                <a:t>Registra </a:t>
              </a:r>
              <a:r>
                <a:rPr lang="es-ES" sz="1600" dirty="0">
                  <a:solidFill>
                    <a:schemeClr val="tx2"/>
                  </a:solidFill>
                </a:rPr>
                <a:t>información relativa a los débitos y créditos de los contribuyentes</a:t>
              </a:r>
            </a:p>
          </p:txBody>
        </p:sp>
      </p:grpSp>
      <p:grpSp>
        <p:nvGrpSpPr>
          <p:cNvPr id="4" name="24 Grupo"/>
          <p:cNvGrpSpPr/>
          <p:nvPr/>
        </p:nvGrpSpPr>
        <p:grpSpPr>
          <a:xfrm>
            <a:off x="971600" y="3465495"/>
            <a:ext cx="7200800" cy="584775"/>
            <a:chOff x="971600" y="3233303"/>
            <a:chExt cx="7200800" cy="584775"/>
          </a:xfrm>
        </p:grpSpPr>
        <p:pic>
          <p:nvPicPr>
            <p:cNvPr id="8215" name="9 Imagen" descr="Boton-redondo-griss.png"/>
            <p:cNvPicPr>
              <a:picLocks noChangeAspect="1"/>
            </p:cNvPicPr>
            <p:nvPr/>
          </p:nvPicPr>
          <p:blipFill>
            <a:blip r:embed="rId3" cstate="print"/>
            <a:srcRect/>
            <a:stretch>
              <a:fillRect/>
            </a:stretch>
          </p:blipFill>
          <p:spPr bwMode="auto">
            <a:xfrm>
              <a:off x="971600" y="3360696"/>
              <a:ext cx="308056" cy="284328"/>
            </a:xfrm>
            <a:prstGeom prst="rect">
              <a:avLst/>
            </a:prstGeom>
            <a:noFill/>
            <a:ln w="9525" algn="ctr">
              <a:noFill/>
              <a:miter lim="800000"/>
              <a:headEnd/>
              <a:tailEnd/>
            </a:ln>
          </p:spPr>
        </p:pic>
        <p:sp>
          <p:nvSpPr>
            <p:cNvPr id="8216" name="19 CuadroTexto"/>
            <p:cNvSpPr txBox="1">
              <a:spLocks noChangeArrowheads="1"/>
            </p:cNvSpPr>
            <p:nvPr/>
          </p:nvSpPr>
          <p:spPr bwMode="auto">
            <a:xfrm>
              <a:off x="1318976" y="3233303"/>
              <a:ext cx="6853424" cy="584775"/>
            </a:xfrm>
            <a:prstGeom prst="rect">
              <a:avLst/>
            </a:prstGeom>
            <a:noFill/>
            <a:ln w="9525" algn="ctr">
              <a:noFill/>
              <a:miter lim="800000"/>
              <a:headEnd/>
              <a:tailEnd/>
            </a:ln>
          </p:spPr>
          <p:txBody>
            <a:bodyPr>
              <a:spAutoFit/>
            </a:bodyPr>
            <a:lstStyle/>
            <a:p>
              <a:pPr>
                <a:spcBef>
                  <a:spcPct val="25000"/>
                </a:spcBef>
                <a:spcAft>
                  <a:spcPct val="25000"/>
                </a:spcAft>
                <a:buClr>
                  <a:srgbClr val="6CA8DE"/>
                </a:buClr>
              </a:pPr>
              <a:r>
                <a:rPr lang="es-AR" sz="1600" dirty="0" smtClean="0">
                  <a:solidFill>
                    <a:schemeClr val="tx2"/>
                  </a:solidFill>
                </a:rPr>
                <a:t>Registra comprobantes </a:t>
              </a:r>
              <a:r>
                <a:rPr lang="es-AR" sz="1600" dirty="0">
                  <a:solidFill>
                    <a:schemeClr val="tx2"/>
                  </a:solidFill>
                </a:rPr>
                <a:t>externos (declaraciones juradas y pagos) e internos </a:t>
              </a:r>
              <a:r>
                <a:rPr lang="es-AR" sz="1600" dirty="0" smtClean="0">
                  <a:solidFill>
                    <a:schemeClr val="tx2"/>
                  </a:solidFill>
                </a:rPr>
                <a:t>(multas</a:t>
              </a:r>
              <a:r>
                <a:rPr lang="es-AR" sz="1600" dirty="0">
                  <a:solidFill>
                    <a:schemeClr val="tx2"/>
                  </a:solidFill>
                </a:rPr>
                <a:t>, intereses, etc.)</a:t>
              </a:r>
              <a:endParaRPr lang="es-ES" sz="1600" dirty="0">
                <a:solidFill>
                  <a:schemeClr val="tx2"/>
                </a:solidFill>
              </a:endParaRPr>
            </a:p>
          </p:txBody>
        </p:sp>
      </p:grpSp>
      <p:grpSp>
        <p:nvGrpSpPr>
          <p:cNvPr id="5" name="17 Grupo"/>
          <p:cNvGrpSpPr>
            <a:grpSpLocks/>
          </p:cNvGrpSpPr>
          <p:nvPr/>
        </p:nvGrpSpPr>
        <p:grpSpPr bwMode="auto">
          <a:xfrm>
            <a:off x="971600" y="4230781"/>
            <a:ext cx="7200800" cy="338554"/>
            <a:chOff x="1035819" y="1857363"/>
            <a:chExt cx="6679453" cy="340249"/>
          </a:xfrm>
        </p:grpSpPr>
        <p:pic>
          <p:nvPicPr>
            <p:cNvPr id="8213" name="9 Imagen" descr="Boton-redondo-griss.png"/>
            <p:cNvPicPr>
              <a:picLocks noChangeAspect="1"/>
            </p:cNvPicPr>
            <p:nvPr/>
          </p:nvPicPr>
          <p:blipFill>
            <a:blip r:embed="rId3" cstate="print"/>
            <a:srcRect/>
            <a:stretch>
              <a:fillRect/>
            </a:stretch>
          </p:blipFill>
          <p:spPr bwMode="auto">
            <a:xfrm>
              <a:off x="1035819" y="1890701"/>
              <a:ext cx="285752" cy="285752"/>
            </a:xfrm>
            <a:prstGeom prst="rect">
              <a:avLst/>
            </a:prstGeom>
            <a:noFill/>
            <a:ln w="9525" algn="ctr">
              <a:noFill/>
              <a:miter lim="800000"/>
              <a:headEnd/>
              <a:tailEnd/>
            </a:ln>
          </p:spPr>
        </p:pic>
        <p:sp>
          <p:nvSpPr>
            <p:cNvPr id="8214" name="19 CuadroTexto"/>
            <p:cNvSpPr txBox="1">
              <a:spLocks noChangeArrowheads="1"/>
            </p:cNvSpPr>
            <p:nvPr/>
          </p:nvSpPr>
          <p:spPr bwMode="auto">
            <a:xfrm>
              <a:off x="1358045" y="1857363"/>
              <a:ext cx="6357227" cy="340249"/>
            </a:xfrm>
            <a:prstGeom prst="rect">
              <a:avLst/>
            </a:prstGeom>
            <a:noFill/>
            <a:ln w="9525" algn="ctr">
              <a:noFill/>
              <a:miter lim="800000"/>
              <a:headEnd/>
              <a:tailEnd/>
            </a:ln>
          </p:spPr>
          <p:txBody>
            <a:bodyPr>
              <a:spAutoFit/>
            </a:bodyPr>
            <a:lstStyle/>
            <a:p>
              <a:pPr marL="266700" indent="-266700">
                <a:spcBef>
                  <a:spcPct val="25000"/>
                </a:spcBef>
                <a:spcAft>
                  <a:spcPct val="25000"/>
                </a:spcAft>
                <a:buClr>
                  <a:srgbClr val="6CA8DE"/>
                </a:buClr>
              </a:pPr>
              <a:r>
                <a:rPr lang="es-AR" sz="1600" dirty="0">
                  <a:solidFill>
                    <a:schemeClr val="tx2"/>
                  </a:solidFill>
                </a:rPr>
                <a:t>Permite al contribuyente </a:t>
              </a:r>
              <a:r>
                <a:rPr lang="es-AR" sz="1600" dirty="0" smtClean="0">
                  <a:solidFill>
                    <a:schemeClr val="tx2"/>
                  </a:solidFill>
                </a:rPr>
                <a:t>realizar transacciones </a:t>
              </a:r>
              <a:r>
                <a:rPr lang="es-AR" sz="1600" dirty="0">
                  <a:solidFill>
                    <a:schemeClr val="tx2"/>
                  </a:solidFill>
                </a:rPr>
                <a:t>en línea</a:t>
              </a:r>
              <a:endParaRPr lang="es-ES" sz="1600" dirty="0">
                <a:solidFill>
                  <a:schemeClr val="tx2"/>
                </a:solidFill>
              </a:endParaRPr>
            </a:p>
          </p:txBody>
        </p:sp>
      </p:grpSp>
      <p:grpSp>
        <p:nvGrpSpPr>
          <p:cNvPr id="6" name="17 Grupo"/>
          <p:cNvGrpSpPr>
            <a:grpSpLocks/>
          </p:cNvGrpSpPr>
          <p:nvPr/>
        </p:nvGrpSpPr>
        <p:grpSpPr bwMode="auto">
          <a:xfrm>
            <a:off x="971600" y="4749846"/>
            <a:ext cx="7200800" cy="338554"/>
            <a:chOff x="1035819" y="1857363"/>
            <a:chExt cx="6679453" cy="339824"/>
          </a:xfrm>
        </p:grpSpPr>
        <p:pic>
          <p:nvPicPr>
            <p:cNvPr id="8211" name="9 Imagen" descr="Boton-redondo-griss.png"/>
            <p:cNvPicPr>
              <a:picLocks noChangeAspect="1"/>
            </p:cNvPicPr>
            <p:nvPr/>
          </p:nvPicPr>
          <p:blipFill>
            <a:blip r:embed="rId3" cstate="print"/>
            <a:srcRect/>
            <a:stretch>
              <a:fillRect/>
            </a:stretch>
          </p:blipFill>
          <p:spPr bwMode="auto">
            <a:xfrm>
              <a:off x="1035819" y="1890701"/>
              <a:ext cx="285752" cy="285752"/>
            </a:xfrm>
            <a:prstGeom prst="rect">
              <a:avLst/>
            </a:prstGeom>
            <a:noFill/>
            <a:ln w="9525" algn="ctr">
              <a:noFill/>
              <a:miter lim="800000"/>
              <a:headEnd/>
              <a:tailEnd/>
            </a:ln>
          </p:spPr>
        </p:pic>
        <p:sp>
          <p:nvSpPr>
            <p:cNvPr id="8212" name="19 CuadroTexto"/>
            <p:cNvSpPr txBox="1">
              <a:spLocks noChangeArrowheads="1"/>
            </p:cNvSpPr>
            <p:nvPr/>
          </p:nvSpPr>
          <p:spPr bwMode="auto">
            <a:xfrm>
              <a:off x="1358045" y="1857363"/>
              <a:ext cx="6357227" cy="339824"/>
            </a:xfrm>
            <a:prstGeom prst="rect">
              <a:avLst/>
            </a:prstGeom>
            <a:noFill/>
            <a:ln w="9525" algn="ctr">
              <a:noFill/>
              <a:miter lim="800000"/>
              <a:headEnd/>
              <a:tailEnd/>
            </a:ln>
          </p:spPr>
          <p:txBody>
            <a:bodyPr>
              <a:spAutoFit/>
            </a:bodyPr>
            <a:lstStyle/>
            <a:p>
              <a:pPr>
                <a:spcBef>
                  <a:spcPct val="25000"/>
                </a:spcBef>
                <a:spcAft>
                  <a:spcPct val="25000"/>
                </a:spcAft>
                <a:buClr>
                  <a:srgbClr val="6CA8DE"/>
                </a:buClr>
              </a:pPr>
              <a:r>
                <a:rPr lang="es-AR" sz="1600" dirty="0" smtClean="0">
                  <a:solidFill>
                    <a:schemeClr val="tx2"/>
                  </a:solidFill>
                </a:rPr>
                <a:t>Actualiza los </a:t>
              </a:r>
              <a:r>
                <a:rPr lang="es-AR" sz="1600" dirty="0">
                  <a:solidFill>
                    <a:schemeClr val="tx2"/>
                  </a:solidFill>
                </a:rPr>
                <a:t>saldos de cada </a:t>
              </a:r>
              <a:r>
                <a:rPr lang="es-AR" sz="1600" dirty="0" smtClean="0">
                  <a:solidFill>
                    <a:schemeClr val="tx2"/>
                  </a:solidFill>
                </a:rPr>
                <a:t>una de las obligaciones </a:t>
              </a:r>
              <a:r>
                <a:rPr lang="es-AR" sz="1600" dirty="0">
                  <a:solidFill>
                    <a:schemeClr val="tx2"/>
                  </a:solidFill>
                </a:rPr>
                <a:t>que posee </a:t>
              </a:r>
              <a:r>
                <a:rPr lang="es-AR" sz="1600" dirty="0" smtClean="0">
                  <a:solidFill>
                    <a:schemeClr val="tx2"/>
                  </a:solidFill>
                </a:rPr>
                <a:t>el </a:t>
              </a:r>
              <a:r>
                <a:rPr lang="es-AR" sz="1600" dirty="0">
                  <a:solidFill>
                    <a:schemeClr val="tx2"/>
                  </a:solidFill>
                </a:rPr>
                <a:t>contribuyente</a:t>
              </a:r>
              <a:endParaRPr lang="es-ES" sz="1600" dirty="0">
                <a:solidFill>
                  <a:schemeClr val="tx2"/>
                </a:solidFill>
              </a:endParaRPr>
            </a:p>
          </p:txBody>
        </p:sp>
      </p:grpSp>
      <p:grpSp>
        <p:nvGrpSpPr>
          <p:cNvPr id="7" name="17 Grupo"/>
          <p:cNvGrpSpPr>
            <a:grpSpLocks/>
          </p:cNvGrpSpPr>
          <p:nvPr/>
        </p:nvGrpSpPr>
        <p:grpSpPr bwMode="auto">
          <a:xfrm>
            <a:off x="971600" y="5268912"/>
            <a:ext cx="7200800" cy="584775"/>
            <a:chOff x="1035819" y="1857363"/>
            <a:chExt cx="7169961" cy="586971"/>
          </a:xfrm>
        </p:grpSpPr>
        <p:pic>
          <p:nvPicPr>
            <p:cNvPr id="8209" name="9 Imagen" descr="Boton-redondo-griss.png"/>
            <p:cNvPicPr>
              <a:picLocks noChangeAspect="1"/>
            </p:cNvPicPr>
            <p:nvPr/>
          </p:nvPicPr>
          <p:blipFill>
            <a:blip r:embed="rId3" cstate="print"/>
            <a:srcRect/>
            <a:stretch>
              <a:fillRect/>
            </a:stretch>
          </p:blipFill>
          <p:spPr bwMode="auto">
            <a:xfrm>
              <a:off x="1035819" y="1890702"/>
              <a:ext cx="285752" cy="285752"/>
            </a:xfrm>
            <a:prstGeom prst="rect">
              <a:avLst/>
            </a:prstGeom>
            <a:noFill/>
            <a:ln w="9525" algn="ctr">
              <a:noFill/>
              <a:miter lim="800000"/>
              <a:headEnd/>
              <a:tailEnd/>
            </a:ln>
          </p:spPr>
        </p:pic>
        <p:sp>
          <p:nvSpPr>
            <p:cNvPr id="8210" name="19 CuadroTexto"/>
            <p:cNvSpPr txBox="1">
              <a:spLocks noChangeArrowheads="1"/>
            </p:cNvSpPr>
            <p:nvPr/>
          </p:nvSpPr>
          <p:spPr bwMode="auto">
            <a:xfrm>
              <a:off x="1358047" y="1857363"/>
              <a:ext cx="6847733" cy="586971"/>
            </a:xfrm>
            <a:prstGeom prst="rect">
              <a:avLst/>
            </a:prstGeom>
            <a:noFill/>
            <a:ln w="9525" algn="ctr">
              <a:noFill/>
              <a:miter lim="800000"/>
              <a:headEnd/>
              <a:tailEnd/>
            </a:ln>
          </p:spPr>
          <p:txBody>
            <a:bodyPr>
              <a:spAutoFit/>
            </a:bodyPr>
            <a:lstStyle/>
            <a:p>
              <a:pPr>
                <a:spcBef>
                  <a:spcPct val="25000"/>
                </a:spcBef>
                <a:spcAft>
                  <a:spcPct val="25000"/>
                </a:spcAft>
                <a:buClr>
                  <a:srgbClr val="6CA8DE"/>
                </a:buClr>
              </a:pPr>
              <a:r>
                <a:rPr lang="es-ES" sz="1600" dirty="0">
                  <a:solidFill>
                    <a:schemeClr val="tx2"/>
                  </a:solidFill>
                </a:rPr>
                <a:t>Controla </a:t>
              </a:r>
              <a:r>
                <a:rPr lang="es-ES" sz="1600" dirty="0" smtClean="0">
                  <a:solidFill>
                    <a:schemeClr val="tx2"/>
                  </a:solidFill>
                </a:rPr>
                <a:t>el </a:t>
              </a:r>
              <a:r>
                <a:rPr lang="es-ES" sz="1600" dirty="0">
                  <a:solidFill>
                    <a:schemeClr val="tx2"/>
                  </a:solidFill>
                </a:rPr>
                <a:t>estado de cumplimiento de presentaciones de declaraciones juradas y pagos de las </a:t>
              </a:r>
              <a:r>
                <a:rPr lang="es-ES" sz="1600" dirty="0" smtClean="0">
                  <a:solidFill>
                    <a:schemeClr val="tx2"/>
                  </a:solidFill>
                </a:rPr>
                <a:t>obligaciones</a:t>
              </a:r>
              <a:endParaRPr lang="es-ES" sz="1600" dirty="0">
                <a:solidFill>
                  <a:schemeClr val="tx2"/>
                </a:solidFill>
              </a:endParaRPr>
            </a:p>
          </p:txBody>
        </p:sp>
      </p:grpSp>
      <p:sp>
        <p:nvSpPr>
          <p:cNvPr id="31" name="30 Elipse"/>
          <p:cNvSpPr/>
          <p:nvPr/>
        </p:nvSpPr>
        <p:spPr>
          <a:xfrm>
            <a:off x="395536" y="1556792"/>
            <a:ext cx="431800" cy="423863"/>
          </a:xfrm>
          <a:prstGeom prst="ellipse">
            <a:avLst/>
          </a:prstGeom>
          <a:solidFill>
            <a:schemeClr val="accent3">
              <a:lumMod val="75000"/>
            </a:schemeClr>
          </a:solidFill>
        </p:spPr>
        <p:style>
          <a:lnRef idx="3">
            <a:schemeClr val="lt1"/>
          </a:lnRef>
          <a:fillRef idx="1">
            <a:schemeClr val="accent3"/>
          </a:fillRef>
          <a:effectRef idx="1">
            <a:schemeClr val="accent3"/>
          </a:effectRef>
          <a:fontRef idx="minor">
            <a:schemeClr val="lt1"/>
          </a:fontRef>
        </p:style>
        <p:txBody>
          <a:bodyPr anchor="ctr"/>
          <a:lstStyle/>
          <a:p>
            <a:pPr algn="ctr">
              <a:defRPr/>
            </a:pPr>
            <a:endParaRPr lang="es-AR" sz="1600"/>
          </a:p>
        </p:txBody>
      </p:sp>
      <p:sp>
        <p:nvSpPr>
          <p:cNvPr id="32" name="Rectangle 17"/>
          <p:cNvSpPr>
            <a:spLocks noChangeArrowheads="1"/>
          </p:cNvSpPr>
          <p:nvPr/>
        </p:nvSpPr>
        <p:spPr bwMode="auto">
          <a:xfrm>
            <a:off x="971600" y="1628800"/>
            <a:ext cx="3600000" cy="360995"/>
          </a:xfrm>
          <a:prstGeom prst="roundRect">
            <a:avLst/>
          </a:prstGeom>
          <a:solidFill>
            <a:schemeClr val="accent3">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a:solidFill>
                  <a:schemeClr val="bg1"/>
                </a:solidFill>
                <a:cs typeface="Arial" charset="0"/>
              </a:rPr>
              <a:t>Sistema de Control</a:t>
            </a:r>
          </a:p>
        </p:txBody>
      </p:sp>
      <p:sp>
        <p:nvSpPr>
          <p:cNvPr id="36" name="Rectangle 17"/>
          <p:cNvSpPr>
            <a:spLocks noChangeArrowheads="1"/>
          </p:cNvSpPr>
          <p:nvPr/>
        </p:nvSpPr>
        <p:spPr bwMode="auto">
          <a:xfrm>
            <a:off x="971600" y="2195309"/>
            <a:ext cx="7560000" cy="360995"/>
          </a:xfrm>
          <a:prstGeom prst="roundRect">
            <a:avLst/>
          </a:prstGeom>
          <a:solidFill>
            <a:schemeClr val="accent3">
              <a:lumMod val="50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lgn="ctr">
              <a:spcAft>
                <a:spcPts val="1000"/>
              </a:spcAft>
              <a:defRPr/>
            </a:pPr>
            <a:r>
              <a:rPr lang="es-AR" sz="1800" dirty="0">
                <a:solidFill>
                  <a:schemeClr val="bg1"/>
                </a:solidFill>
                <a:cs typeface="Arial" charset="0"/>
              </a:rPr>
              <a:t>Sistema de Cuentas Tributarias</a:t>
            </a:r>
          </a:p>
        </p:txBody>
      </p:sp>
      <p:grpSp>
        <p:nvGrpSpPr>
          <p:cNvPr id="24"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25" name="24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26" name="25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27"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wipe(left)">
                                      <p:cBhvr>
                                        <p:cTn id="7" dur="500"/>
                                        <p:tgtEl>
                                          <p:spTgt spid="36"/>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ox(in)">
                                      <p:cBhvr>
                                        <p:cTn id="11" dur="1000"/>
                                        <p:tgtEl>
                                          <p:spTgt spid="3"/>
                                        </p:tgtEl>
                                      </p:cBhvr>
                                    </p:animEffect>
                                  </p:childTnLst>
                                </p:cTn>
                              </p:par>
                            </p:childTnLst>
                          </p:cTn>
                        </p:par>
                        <p:par>
                          <p:cTn id="12" fill="hold">
                            <p:stCondLst>
                              <p:cond delay="1500"/>
                            </p:stCondLst>
                            <p:childTnLst>
                              <p:par>
                                <p:cTn id="13" presetID="4" presetClass="entr" presetSubtype="16"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ox(in)">
                                      <p:cBhvr>
                                        <p:cTn id="15" dur="1000"/>
                                        <p:tgtEl>
                                          <p:spTgt spid="4"/>
                                        </p:tgtEl>
                                      </p:cBhvr>
                                    </p:animEffect>
                                  </p:childTnLst>
                                </p:cTn>
                              </p:par>
                            </p:childTnLst>
                          </p:cTn>
                        </p:par>
                        <p:par>
                          <p:cTn id="16" fill="hold">
                            <p:stCondLst>
                              <p:cond delay="2500"/>
                            </p:stCondLst>
                            <p:childTnLst>
                              <p:par>
                                <p:cTn id="17" presetID="4" presetClass="entr" presetSubtype="16"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ox(in)">
                                      <p:cBhvr>
                                        <p:cTn id="19" dur="1000"/>
                                        <p:tgtEl>
                                          <p:spTgt spid="5"/>
                                        </p:tgtEl>
                                      </p:cBhvr>
                                    </p:animEffect>
                                  </p:childTnLst>
                                </p:cTn>
                              </p:par>
                            </p:childTnLst>
                          </p:cTn>
                        </p:par>
                        <p:par>
                          <p:cTn id="20" fill="hold">
                            <p:stCondLst>
                              <p:cond delay="3500"/>
                            </p:stCondLst>
                            <p:childTnLst>
                              <p:par>
                                <p:cTn id="21" presetID="4" presetClass="entr" presetSubtype="16" fill="hold" nodeType="after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ox(in)">
                                      <p:cBhvr>
                                        <p:cTn id="23" dur="1000"/>
                                        <p:tgtEl>
                                          <p:spTgt spid="6"/>
                                        </p:tgtEl>
                                      </p:cBhvr>
                                    </p:animEffect>
                                  </p:childTnLst>
                                </p:cTn>
                              </p:par>
                            </p:childTnLst>
                          </p:cTn>
                        </p:par>
                        <p:par>
                          <p:cTn id="24" fill="hold">
                            <p:stCondLst>
                              <p:cond delay="4500"/>
                            </p:stCondLst>
                            <p:childTnLst>
                              <p:par>
                                <p:cTn id="25" presetID="4" presetClass="entr" presetSubtype="16"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ox(in)">
                                      <p:cBhvr>
                                        <p:cTn id="27"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p:cNvSpPr>
            <a:spLocks noChangeArrowheads="1"/>
          </p:cNvSpPr>
          <p:nvPr/>
        </p:nvSpPr>
        <p:spPr bwMode="auto">
          <a:xfrm>
            <a:off x="395288" y="2205038"/>
            <a:ext cx="8208962" cy="431800"/>
          </a:xfrm>
          <a:prstGeom prst="rect">
            <a:avLst/>
          </a:prstGeom>
          <a:noFill/>
          <a:ln w="9525">
            <a:noFill/>
            <a:miter lim="800000"/>
            <a:headEnd/>
            <a:tailEnd/>
          </a:ln>
          <a:effectLst/>
        </p:spPr>
        <p:txBody>
          <a:bodyPr anchor="ctr"/>
          <a:lstStyle/>
          <a:p>
            <a:pPr indent="361950" algn="just" eaLnBrk="0" hangingPunct="0">
              <a:spcBef>
                <a:spcPct val="100000"/>
              </a:spcBef>
              <a:buClr>
                <a:schemeClr val="tx2"/>
              </a:buClr>
              <a:buFont typeface="Arial" charset="0"/>
              <a:buChar char="•"/>
            </a:pPr>
            <a:r>
              <a:rPr lang="es-ES" sz="1800" b="1" i="1" dirty="0" err="1"/>
              <a:t>Subsegmento</a:t>
            </a:r>
            <a:r>
              <a:rPr lang="es-ES" sz="1800" b="1" i="1" dirty="0"/>
              <a:t> 1.1: Grandes contribuyentes a nivel país</a:t>
            </a:r>
          </a:p>
        </p:txBody>
      </p:sp>
      <p:sp>
        <p:nvSpPr>
          <p:cNvPr id="53253" name="Rectangle 5"/>
          <p:cNvSpPr>
            <a:spLocks noChangeArrowheads="1"/>
          </p:cNvSpPr>
          <p:nvPr/>
        </p:nvSpPr>
        <p:spPr bwMode="auto">
          <a:xfrm>
            <a:off x="395288" y="3284538"/>
            <a:ext cx="8208962" cy="503237"/>
          </a:xfrm>
          <a:prstGeom prst="rect">
            <a:avLst/>
          </a:prstGeom>
          <a:noFill/>
          <a:ln w="9525">
            <a:noFill/>
            <a:miter lim="800000"/>
            <a:headEnd/>
            <a:tailEnd/>
          </a:ln>
          <a:effectLst/>
        </p:spPr>
        <p:txBody>
          <a:bodyPr anchor="ctr"/>
          <a:lstStyle/>
          <a:p>
            <a:pPr indent="361950" algn="just" eaLnBrk="0" hangingPunct="0">
              <a:spcBef>
                <a:spcPct val="100000"/>
              </a:spcBef>
              <a:buClr>
                <a:schemeClr val="tx2"/>
              </a:buClr>
              <a:buFont typeface="Arial" charset="0"/>
              <a:buChar char="•"/>
            </a:pPr>
            <a:r>
              <a:rPr lang="es-ES" sz="1800" b="1" i="1" dirty="0" err="1"/>
              <a:t>Subsegmento</a:t>
            </a:r>
            <a:r>
              <a:rPr lang="es-ES" sz="1800" b="1" i="1" dirty="0"/>
              <a:t> 1.2: Principales contribuyentes por área operativa</a:t>
            </a:r>
          </a:p>
        </p:txBody>
      </p:sp>
      <p:sp>
        <p:nvSpPr>
          <p:cNvPr id="53254" name="Rectangle 6"/>
          <p:cNvSpPr>
            <a:spLocks noChangeArrowheads="1"/>
          </p:cNvSpPr>
          <p:nvPr/>
        </p:nvSpPr>
        <p:spPr bwMode="auto">
          <a:xfrm>
            <a:off x="1042988" y="2419796"/>
            <a:ext cx="7345362" cy="865188"/>
          </a:xfrm>
          <a:prstGeom prst="rect">
            <a:avLst/>
          </a:prstGeom>
          <a:noFill/>
          <a:ln w="9525" algn="ctr">
            <a:noFill/>
            <a:miter lim="800000"/>
            <a:headEnd/>
            <a:tailEnd/>
          </a:ln>
          <a:effectLst/>
        </p:spPr>
        <p:txBody>
          <a:bodyPr wrap="none" anchor="ctr"/>
          <a:lstStyle/>
          <a:p>
            <a:pPr indent="180975">
              <a:spcBef>
                <a:spcPct val="10000"/>
              </a:spcBef>
              <a:buFontTx/>
              <a:buChar char="•"/>
            </a:pPr>
            <a:r>
              <a:rPr lang="es-ES" sz="1800" b="0" dirty="0"/>
              <a:t>10.000 contribuyentes más importantes por saldos a ingresar </a:t>
            </a:r>
          </a:p>
        </p:txBody>
      </p:sp>
      <p:sp>
        <p:nvSpPr>
          <p:cNvPr id="53255" name="Rectangle 7"/>
          <p:cNvSpPr>
            <a:spLocks noChangeArrowheads="1"/>
          </p:cNvSpPr>
          <p:nvPr/>
        </p:nvSpPr>
        <p:spPr bwMode="auto">
          <a:xfrm>
            <a:off x="1042988" y="3716338"/>
            <a:ext cx="7273925" cy="2233612"/>
          </a:xfrm>
          <a:prstGeom prst="rect">
            <a:avLst/>
          </a:prstGeom>
          <a:noFill/>
          <a:ln w="9525">
            <a:noFill/>
            <a:miter lim="800000"/>
            <a:headEnd/>
            <a:tailEnd/>
          </a:ln>
          <a:effectLst/>
        </p:spPr>
        <p:txBody>
          <a:bodyPr wrap="none" anchor="ctr"/>
          <a:lstStyle/>
          <a:p>
            <a:pPr indent="180975">
              <a:spcBef>
                <a:spcPct val="10000"/>
              </a:spcBef>
              <a:buFontTx/>
              <a:buChar char="•"/>
            </a:pPr>
            <a:r>
              <a:rPr lang="es-ES" sz="1800" b="0" dirty="0"/>
              <a:t>Agencias 19, 20 y 68</a:t>
            </a:r>
          </a:p>
          <a:p>
            <a:pPr indent="180975">
              <a:spcBef>
                <a:spcPct val="10000"/>
              </a:spcBef>
              <a:buFontTx/>
              <a:buChar char="•"/>
            </a:pPr>
            <a:r>
              <a:rPr lang="es-ES" sz="1800" b="0" dirty="0"/>
              <a:t>Hasta representar el 86% de los saldos a ingresar </a:t>
            </a:r>
          </a:p>
          <a:p>
            <a:pPr indent="180975">
              <a:spcBef>
                <a:spcPct val="10000"/>
              </a:spcBef>
              <a:buFontTx/>
              <a:buChar char="•"/>
            </a:pPr>
            <a:r>
              <a:rPr lang="es-AR" sz="1800" b="0" dirty="0"/>
              <a:t>Mínimo de casos por tipo de </a:t>
            </a:r>
            <a:r>
              <a:rPr lang="es-AR" sz="1800" b="0" dirty="0" smtClean="0"/>
              <a:t>dependencia:</a:t>
            </a:r>
            <a:endParaRPr lang="es-AR" sz="1800" b="0" dirty="0"/>
          </a:p>
          <a:p>
            <a:pPr lvl="1" indent="257175">
              <a:spcBef>
                <a:spcPct val="10000"/>
              </a:spcBef>
              <a:buClr>
                <a:schemeClr val="tx2"/>
              </a:buClr>
              <a:buFont typeface="Wingdings" pitchFamily="2" charset="2"/>
              <a:buChar char="§"/>
            </a:pPr>
            <a:r>
              <a:rPr lang="es-AR" sz="1800" dirty="0">
                <a:solidFill>
                  <a:schemeClr val="accent1"/>
                </a:solidFill>
              </a:rPr>
              <a:t>400 Agencias metropolitana</a:t>
            </a:r>
          </a:p>
          <a:p>
            <a:pPr lvl="1" indent="257175">
              <a:spcBef>
                <a:spcPct val="10000"/>
              </a:spcBef>
              <a:buClr>
                <a:schemeClr val="tx2"/>
              </a:buClr>
              <a:buFont typeface="Wingdings" pitchFamily="2" charset="2"/>
              <a:buChar char="§"/>
            </a:pPr>
            <a:r>
              <a:rPr lang="es-AR" sz="1800" dirty="0">
                <a:solidFill>
                  <a:schemeClr val="accent1"/>
                </a:solidFill>
              </a:rPr>
              <a:t>300 Agencias sede</a:t>
            </a:r>
          </a:p>
          <a:p>
            <a:pPr lvl="1" indent="257175">
              <a:spcBef>
                <a:spcPct val="10000"/>
              </a:spcBef>
              <a:buClr>
                <a:schemeClr val="tx2"/>
              </a:buClr>
              <a:buFont typeface="Wingdings" pitchFamily="2" charset="2"/>
              <a:buChar char="§"/>
            </a:pPr>
            <a:r>
              <a:rPr lang="es-AR" sz="1800" dirty="0">
                <a:solidFill>
                  <a:schemeClr val="accent1"/>
                </a:solidFill>
              </a:rPr>
              <a:t>200 Agencias interior</a:t>
            </a:r>
          </a:p>
          <a:p>
            <a:pPr lvl="1" indent="257175">
              <a:spcBef>
                <a:spcPct val="10000"/>
              </a:spcBef>
              <a:buClr>
                <a:schemeClr val="tx2"/>
              </a:buClr>
              <a:buFont typeface="Wingdings" pitchFamily="2" charset="2"/>
              <a:buChar char="§"/>
            </a:pPr>
            <a:r>
              <a:rPr lang="es-AR" sz="1800" dirty="0">
                <a:solidFill>
                  <a:schemeClr val="accent1"/>
                </a:solidFill>
              </a:rPr>
              <a:t>100 Distritos</a:t>
            </a:r>
            <a:endParaRPr lang="es-ES" sz="1800" dirty="0">
              <a:solidFill>
                <a:schemeClr val="accent1"/>
              </a:solidFill>
            </a:endParaRPr>
          </a:p>
        </p:txBody>
      </p:sp>
      <p:sp>
        <p:nvSpPr>
          <p:cNvPr id="53257" name="AutoShape 9"/>
          <p:cNvSpPr>
            <a:spLocks noChangeArrowheads="1"/>
          </p:cNvSpPr>
          <p:nvPr/>
        </p:nvSpPr>
        <p:spPr bwMode="auto">
          <a:xfrm>
            <a:off x="5904448" y="4653136"/>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AR" sz="1800" b="1" dirty="0" smtClean="0">
                <a:solidFill>
                  <a:schemeClr val="bg1"/>
                </a:solidFill>
                <a:latin typeface="Calibri" pitchFamily="34" charset="0"/>
              </a:rPr>
              <a:t>86</a:t>
            </a:r>
            <a:r>
              <a:rPr lang="es-AR" sz="1800" b="1" dirty="0">
                <a:solidFill>
                  <a:schemeClr val="bg1"/>
                </a:solidFill>
                <a:latin typeface="Calibri" pitchFamily="34" charset="0"/>
              </a:rPr>
              <a:t>%</a:t>
            </a:r>
            <a:r>
              <a:rPr lang="es-AR" sz="1800" b="1" dirty="0">
                <a:latin typeface="Calibri" pitchFamily="34" charset="0"/>
              </a:rPr>
              <a:t> saldos a ingresar </a:t>
            </a:r>
            <a:endParaRPr lang="es-AR" sz="1800" b="1" dirty="0" smtClean="0">
              <a:latin typeface="Calibri" pitchFamily="34" charset="0"/>
            </a:endParaRPr>
          </a:p>
          <a:p>
            <a:pPr algn="ctr"/>
            <a:r>
              <a:rPr lang="es-AR" sz="1800" b="1" dirty="0" smtClean="0">
                <a:solidFill>
                  <a:schemeClr val="bg1"/>
                </a:solidFill>
                <a:latin typeface="Calibri" pitchFamily="34" charset="0"/>
              </a:rPr>
              <a:t>60.634 </a:t>
            </a:r>
            <a:r>
              <a:rPr lang="es-AR" sz="1800" b="1" dirty="0">
                <a:latin typeface="Calibri" pitchFamily="34" charset="0"/>
              </a:rPr>
              <a:t>contribuyentes </a:t>
            </a:r>
            <a:endParaRPr lang="es-ES" sz="1800" b="0" dirty="0">
              <a:latin typeface="Calibri" pitchFamily="34" charset="0"/>
            </a:endParaRPr>
          </a:p>
        </p:txBody>
      </p:sp>
      <p:sp>
        <p:nvSpPr>
          <p:cNvPr id="10" name="9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sz="1600"/>
          </a:p>
        </p:txBody>
      </p:sp>
      <p:sp>
        <p:nvSpPr>
          <p:cNvPr id="12" name="11 CuadroTexto"/>
          <p:cNvSpPr txBox="1"/>
          <p:nvPr/>
        </p:nvSpPr>
        <p:spPr>
          <a:xfrm>
            <a:off x="571500" y="1571625"/>
            <a:ext cx="5429250" cy="338554"/>
          </a:xfrm>
          <a:prstGeom prst="rect">
            <a:avLst/>
          </a:prstGeom>
          <a:noFill/>
        </p:spPr>
        <p:txBody>
          <a:bodyPr>
            <a:spAutoFit/>
          </a:bodyPr>
          <a:lstStyle/>
          <a:p>
            <a:r>
              <a:rPr lang="es-AR" sz="1600" b="1" dirty="0" smtClean="0">
                <a:solidFill>
                  <a:schemeClr val="bg1"/>
                </a:solidFill>
                <a:latin typeface="Calibri" pitchFamily="34" charset="0"/>
              </a:rPr>
              <a:t>Segmento 1: Grandes contribuyentes </a:t>
            </a:r>
            <a:endParaRPr lang="es-AR" sz="1600" b="1" dirty="0">
              <a:solidFill>
                <a:schemeClr val="bg1"/>
              </a:solidFill>
              <a:latin typeface="Calibri" pitchFamily="34" charset="0"/>
            </a:endParaRPr>
          </a:p>
        </p:txBody>
      </p:sp>
      <p:grpSp>
        <p:nvGrpSpPr>
          <p:cNvPr id="14"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5" name="14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6" name="15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7"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84" name="Rectangle 12"/>
          <p:cNvSpPr>
            <a:spLocks noChangeArrowheads="1"/>
          </p:cNvSpPr>
          <p:nvPr/>
        </p:nvSpPr>
        <p:spPr bwMode="auto">
          <a:xfrm>
            <a:off x="1042988" y="4005064"/>
            <a:ext cx="7416800" cy="719137"/>
          </a:xfrm>
          <a:prstGeom prst="rect">
            <a:avLst/>
          </a:prstGeom>
          <a:noFill/>
          <a:ln w="9525">
            <a:noFill/>
            <a:miter lim="800000"/>
            <a:headEnd/>
            <a:tailEnd/>
          </a:ln>
          <a:effectLst/>
        </p:spPr>
        <p:txBody>
          <a:bodyPr wrap="none"/>
          <a:lstStyle/>
          <a:p>
            <a:pPr indent="180975">
              <a:spcBef>
                <a:spcPct val="10000"/>
              </a:spcBef>
              <a:buFontTx/>
              <a:buChar char="•"/>
            </a:pPr>
            <a:r>
              <a:rPr lang="es-AR" sz="1800" b="0" dirty="0" smtClean="0"/>
              <a:t>Monto mínimo de saldo a ingresar $ 18.000  </a:t>
            </a:r>
          </a:p>
          <a:p>
            <a:pPr indent="180975">
              <a:spcBef>
                <a:spcPct val="10000"/>
              </a:spcBef>
            </a:pPr>
            <a:r>
              <a:rPr lang="es-AR" sz="1800" b="0" dirty="0" smtClean="0"/>
              <a:t>(3 veces el monto mínimo de Boleta de Deuda)</a:t>
            </a:r>
          </a:p>
          <a:p>
            <a:pPr indent="180975">
              <a:spcBef>
                <a:spcPct val="10000"/>
              </a:spcBef>
              <a:buFontTx/>
              <a:buChar char="•"/>
            </a:pPr>
            <a:endParaRPr lang="es-ES" sz="1800" b="0" dirty="0">
              <a:solidFill>
                <a:schemeClr val="accent1"/>
              </a:solidFill>
            </a:endParaRPr>
          </a:p>
        </p:txBody>
      </p:sp>
      <p:sp>
        <p:nvSpPr>
          <p:cNvPr id="54285" name="AutoShape 13"/>
          <p:cNvSpPr>
            <a:spLocks noChangeArrowheads="1"/>
          </p:cNvSpPr>
          <p:nvPr/>
        </p:nvSpPr>
        <p:spPr bwMode="auto">
          <a:xfrm>
            <a:off x="5868144" y="3861048"/>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AR" sz="1800" b="1" dirty="0" smtClean="0">
                <a:solidFill>
                  <a:schemeClr val="bg1"/>
                </a:solidFill>
                <a:latin typeface="Calibri" pitchFamily="34" charset="0"/>
              </a:rPr>
              <a:t>9</a:t>
            </a:r>
            <a:r>
              <a:rPr lang="es-AR" sz="1800" b="1" dirty="0">
                <a:solidFill>
                  <a:schemeClr val="bg1"/>
                </a:solidFill>
                <a:latin typeface="Calibri" pitchFamily="34" charset="0"/>
              </a:rPr>
              <a:t>%</a:t>
            </a:r>
            <a:r>
              <a:rPr lang="es-AR" sz="1800" b="1" dirty="0">
                <a:latin typeface="Calibri" pitchFamily="34" charset="0"/>
              </a:rPr>
              <a:t> saldos a ingresar </a:t>
            </a:r>
          </a:p>
          <a:p>
            <a:pPr algn="ctr"/>
            <a:r>
              <a:rPr lang="es-AR" sz="1800" b="1" dirty="0">
                <a:solidFill>
                  <a:schemeClr val="bg1"/>
                </a:solidFill>
                <a:latin typeface="Calibri" pitchFamily="34" charset="0"/>
              </a:rPr>
              <a:t>207.519 </a:t>
            </a:r>
            <a:r>
              <a:rPr lang="es-AR" sz="1800" b="1" dirty="0">
                <a:latin typeface="Calibri" pitchFamily="34" charset="0"/>
              </a:rPr>
              <a:t>contribuyentes</a:t>
            </a:r>
            <a:endParaRPr lang="es-ES" sz="1800" b="1" dirty="0">
              <a:latin typeface="Calibri" pitchFamily="34" charset="0"/>
            </a:endParaRPr>
          </a:p>
        </p:txBody>
      </p:sp>
      <p:sp>
        <p:nvSpPr>
          <p:cNvPr id="54286" name="Rectangle 14"/>
          <p:cNvSpPr>
            <a:spLocks noChangeArrowheads="1"/>
          </p:cNvSpPr>
          <p:nvPr/>
        </p:nvSpPr>
        <p:spPr bwMode="auto">
          <a:xfrm>
            <a:off x="1042988" y="2420938"/>
            <a:ext cx="7345362" cy="1584325"/>
          </a:xfrm>
          <a:prstGeom prst="rect">
            <a:avLst/>
          </a:prstGeom>
          <a:noFill/>
          <a:ln w="9525">
            <a:noFill/>
            <a:miter lim="800000"/>
            <a:headEnd/>
            <a:tailEnd/>
          </a:ln>
          <a:effectLst/>
        </p:spPr>
        <p:txBody>
          <a:bodyPr wrap="none" anchor="ctr"/>
          <a:lstStyle/>
          <a:p>
            <a:pPr indent="180975">
              <a:spcBef>
                <a:spcPct val="10000"/>
              </a:spcBef>
              <a:buFontTx/>
              <a:buChar char="•"/>
            </a:pPr>
            <a:r>
              <a:rPr lang="es-ES" sz="1800" b="0" dirty="0"/>
              <a:t>No incorporados </a:t>
            </a:r>
            <a:r>
              <a:rPr lang="es-ES" sz="1800" b="0" dirty="0" smtClean="0"/>
              <a:t>al Segmento </a:t>
            </a:r>
            <a:r>
              <a:rPr lang="es-ES" sz="1800" b="0" dirty="0"/>
              <a:t>1</a:t>
            </a:r>
          </a:p>
          <a:p>
            <a:pPr indent="180975">
              <a:spcBef>
                <a:spcPct val="10000"/>
              </a:spcBef>
              <a:buFontTx/>
              <a:buChar char="•"/>
            </a:pPr>
            <a:r>
              <a:rPr lang="es-AR" sz="1800" b="0" dirty="0"/>
              <a:t>Mínimo de casos por tipo de dependencias:</a:t>
            </a:r>
          </a:p>
          <a:p>
            <a:pPr lvl="1" indent="257175">
              <a:spcBef>
                <a:spcPct val="10000"/>
              </a:spcBef>
              <a:buClr>
                <a:schemeClr val="tx2"/>
              </a:buClr>
              <a:buFont typeface="Wingdings" pitchFamily="2" charset="2"/>
              <a:buChar char="§"/>
            </a:pPr>
            <a:r>
              <a:rPr lang="es-AR" sz="1800" b="0" dirty="0">
                <a:solidFill>
                  <a:schemeClr val="accent1"/>
                </a:solidFill>
              </a:rPr>
              <a:t>1200 Agencias metropolitana y sede</a:t>
            </a:r>
          </a:p>
          <a:p>
            <a:pPr lvl="1" indent="257175">
              <a:spcBef>
                <a:spcPct val="10000"/>
              </a:spcBef>
              <a:buClr>
                <a:schemeClr val="tx2"/>
              </a:buClr>
              <a:buFont typeface="Wingdings" pitchFamily="2" charset="2"/>
              <a:buChar char="§"/>
            </a:pPr>
            <a:r>
              <a:rPr lang="es-AR" sz="1800" b="0" dirty="0">
                <a:solidFill>
                  <a:schemeClr val="accent1"/>
                </a:solidFill>
              </a:rPr>
              <a:t>800 Agencias interior</a:t>
            </a:r>
          </a:p>
          <a:p>
            <a:pPr lvl="1" indent="257175">
              <a:spcBef>
                <a:spcPct val="10000"/>
              </a:spcBef>
              <a:buClr>
                <a:schemeClr val="tx2"/>
              </a:buClr>
              <a:buFont typeface="Wingdings" pitchFamily="2" charset="2"/>
              <a:buChar char="§"/>
            </a:pPr>
            <a:r>
              <a:rPr lang="es-AR" sz="1800" b="0" dirty="0">
                <a:solidFill>
                  <a:schemeClr val="accent1"/>
                </a:solidFill>
              </a:rPr>
              <a:t>500 Distritos</a:t>
            </a:r>
            <a:endParaRPr lang="es-ES" sz="1800" b="0" dirty="0">
              <a:solidFill>
                <a:schemeClr val="accent1"/>
              </a:solidFill>
            </a:endParaRPr>
          </a:p>
        </p:txBody>
      </p:sp>
      <p:sp>
        <p:nvSpPr>
          <p:cNvPr id="8" name="7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8138"/>
          </a:xfrm>
          <a:prstGeom prst="rect">
            <a:avLst/>
          </a:prstGeom>
          <a:noFill/>
        </p:spPr>
        <p:txBody>
          <a:bodyPr>
            <a:spAutoFit/>
          </a:bodyPr>
          <a:lstStyle/>
          <a:p>
            <a:r>
              <a:rPr lang="es-AR" sz="1600" b="1">
                <a:solidFill>
                  <a:schemeClr val="bg1"/>
                </a:solidFill>
                <a:latin typeface="Calibri" pitchFamily="34" charset="0"/>
              </a:rPr>
              <a:t>Segmento 2: </a:t>
            </a:r>
            <a:r>
              <a:rPr lang="es-ES" sz="1600" b="1">
                <a:solidFill>
                  <a:schemeClr val="bg1"/>
                </a:solidFill>
                <a:latin typeface="Calibri" pitchFamily="34" charset="0"/>
              </a:rPr>
              <a:t>Contribuyentes de alta significación fiscal </a:t>
            </a:r>
            <a:endParaRPr lang="es-AR" sz="1600" b="1">
              <a:solidFill>
                <a:schemeClr val="bg1"/>
              </a:solidFill>
              <a:latin typeface="Calibri" pitchFamily="34" charset="0"/>
            </a:endParaRPr>
          </a:p>
        </p:txBody>
      </p:sp>
      <p:grpSp>
        <p:nvGrpSpPr>
          <p:cNvPr id="9"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3" name="12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4" name="13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5"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0" name="Rectangle 4"/>
          <p:cNvSpPr>
            <a:spLocks noChangeArrowheads="1"/>
          </p:cNvSpPr>
          <p:nvPr/>
        </p:nvSpPr>
        <p:spPr bwMode="auto">
          <a:xfrm>
            <a:off x="1042988" y="2699684"/>
            <a:ext cx="4681140" cy="1440160"/>
          </a:xfrm>
          <a:prstGeom prst="rect">
            <a:avLst/>
          </a:prstGeom>
          <a:noFill/>
          <a:ln w="9525">
            <a:noFill/>
            <a:miter lim="800000"/>
            <a:headEnd/>
            <a:tailEnd/>
          </a:ln>
          <a:effectLst/>
        </p:spPr>
        <p:txBody>
          <a:bodyPr wrap="none"/>
          <a:lstStyle/>
          <a:p>
            <a:pPr indent="180975">
              <a:spcBef>
                <a:spcPct val="25000"/>
              </a:spcBef>
              <a:buFontTx/>
              <a:buChar char="•"/>
            </a:pPr>
            <a:r>
              <a:rPr lang="es-ES" sz="1800" b="0" dirty="0"/>
              <a:t>No incorporados </a:t>
            </a:r>
            <a:r>
              <a:rPr lang="es-ES" sz="1800" b="0" dirty="0" smtClean="0"/>
              <a:t>a los Segmentos </a:t>
            </a:r>
            <a:r>
              <a:rPr lang="es-ES" sz="1800" b="0" dirty="0"/>
              <a:t>1 y </a:t>
            </a:r>
            <a:r>
              <a:rPr lang="es-ES" sz="1800" b="0" dirty="0" smtClean="0"/>
              <a:t>2</a:t>
            </a:r>
          </a:p>
          <a:p>
            <a:pPr indent="180975">
              <a:spcBef>
                <a:spcPct val="25000"/>
              </a:spcBef>
              <a:buFontTx/>
              <a:buChar char="•"/>
            </a:pPr>
            <a:endParaRPr lang="es-ES" sz="1200" b="0" dirty="0"/>
          </a:p>
          <a:p>
            <a:pPr indent="180975">
              <a:spcBef>
                <a:spcPct val="25000"/>
              </a:spcBef>
              <a:buFontTx/>
              <a:buChar char="•"/>
            </a:pPr>
            <a:r>
              <a:rPr lang="es-AR" sz="1800" b="0" dirty="0" smtClean="0"/>
              <a:t>Monto mínimo de saldo a ingresar $ 12.000</a:t>
            </a:r>
          </a:p>
          <a:p>
            <a:pPr indent="180975">
              <a:spcBef>
                <a:spcPct val="25000"/>
              </a:spcBef>
            </a:pPr>
            <a:r>
              <a:rPr lang="es-AR" sz="1800" b="0" dirty="0" smtClean="0"/>
              <a:t>(2 veces el monto mínimo </a:t>
            </a:r>
            <a:r>
              <a:rPr lang="es-AR" sz="1800" b="0" dirty="0"/>
              <a:t>de </a:t>
            </a:r>
            <a:r>
              <a:rPr lang="es-AR" sz="1800" b="0" dirty="0" smtClean="0"/>
              <a:t>Boleta de </a:t>
            </a:r>
            <a:r>
              <a:rPr lang="es-AR" sz="1800" b="0" dirty="0"/>
              <a:t>Deuda) </a:t>
            </a:r>
            <a:endParaRPr lang="es-ES" sz="1800" b="0" dirty="0"/>
          </a:p>
        </p:txBody>
      </p:sp>
      <p:sp>
        <p:nvSpPr>
          <p:cNvPr id="55305" name="AutoShape 9"/>
          <p:cNvSpPr>
            <a:spLocks noChangeArrowheads="1"/>
          </p:cNvSpPr>
          <p:nvPr/>
        </p:nvSpPr>
        <p:spPr bwMode="auto">
          <a:xfrm>
            <a:off x="5904448" y="3573016"/>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AR" sz="1800" b="1" dirty="0" smtClean="0">
                <a:solidFill>
                  <a:schemeClr val="bg1"/>
                </a:solidFill>
                <a:latin typeface="Calibri" pitchFamily="34" charset="0"/>
              </a:rPr>
              <a:t>3</a:t>
            </a:r>
            <a:r>
              <a:rPr lang="es-AR" sz="1800" b="1" dirty="0">
                <a:solidFill>
                  <a:schemeClr val="bg1"/>
                </a:solidFill>
                <a:latin typeface="Calibri" pitchFamily="34" charset="0"/>
              </a:rPr>
              <a:t>%</a:t>
            </a:r>
            <a:r>
              <a:rPr lang="es-AR" sz="1800" b="1" dirty="0">
                <a:latin typeface="Calibri" pitchFamily="34" charset="0"/>
              </a:rPr>
              <a:t> saldos a ingresar </a:t>
            </a:r>
          </a:p>
          <a:p>
            <a:pPr algn="ctr"/>
            <a:r>
              <a:rPr lang="es-AR" sz="1800" b="1" dirty="0">
                <a:solidFill>
                  <a:schemeClr val="bg1"/>
                </a:solidFill>
                <a:latin typeface="Calibri" pitchFamily="34" charset="0"/>
              </a:rPr>
              <a:t>371.804  </a:t>
            </a:r>
            <a:r>
              <a:rPr lang="es-AR" sz="1800" b="1" dirty="0">
                <a:latin typeface="Calibri" pitchFamily="34" charset="0"/>
              </a:rPr>
              <a:t>contribuyentes</a:t>
            </a:r>
            <a:endParaRPr lang="es-ES" sz="1800" b="1" dirty="0">
              <a:latin typeface="Calibri" pitchFamily="34" charset="0"/>
            </a:endParaRPr>
          </a:p>
        </p:txBody>
      </p:sp>
      <p:sp>
        <p:nvSpPr>
          <p:cNvPr id="7" name="6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8138"/>
          </a:xfrm>
          <a:prstGeom prst="rect">
            <a:avLst/>
          </a:prstGeom>
          <a:noFill/>
        </p:spPr>
        <p:txBody>
          <a:bodyPr>
            <a:spAutoFit/>
          </a:bodyPr>
          <a:lstStyle/>
          <a:p>
            <a:r>
              <a:rPr lang="es-AR" sz="1600" b="1">
                <a:solidFill>
                  <a:schemeClr val="bg1"/>
                </a:solidFill>
                <a:latin typeface="Calibri" pitchFamily="34" charset="0"/>
              </a:rPr>
              <a:t>Segmento 3: </a:t>
            </a:r>
            <a:r>
              <a:rPr lang="es-ES" sz="1600" b="1">
                <a:solidFill>
                  <a:schemeClr val="bg1"/>
                </a:solidFill>
                <a:latin typeface="Calibri" pitchFamily="34" charset="0"/>
              </a:rPr>
              <a:t>Contribuyentes de mediana significación fiscal</a:t>
            </a:r>
            <a:endParaRPr lang="es-AR" sz="1600" b="1">
              <a:solidFill>
                <a:schemeClr val="bg1"/>
              </a:solidFill>
              <a:latin typeface="Calibri" pitchFamily="34" charset="0"/>
            </a:endParaRPr>
          </a:p>
        </p:txBody>
      </p:sp>
      <p:grpSp>
        <p:nvGrpSpPr>
          <p:cNvPr id="9"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1" name="10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3" name="12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4"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305" name="AutoShape 9"/>
          <p:cNvSpPr>
            <a:spLocks noChangeArrowheads="1"/>
          </p:cNvSpPr>
          <p:nvPr/>
        </p:nvSpPr>
        <p:spPr bwMode="auto">
          <a:xfrm>
            <a:off x="5904448" y="2132856"/>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AR" sz="1800" dirty="0" smtClean="0">
                <a:solidFill>
                  <a:schemeClr val="bg1"/>
                </a:solidFill>
              </a:rPr>
              <a:t>0,4%</a:t>
            </a:r>
            <a:r>
              <a:rPr lang="es-AR" sz="1800" dirty="0" smtClean="0"/>
              <a:t> saldos a ingresar </a:t>
            </a:r>
          </a:p>
          <a:p>
            <a:pPr algn="ctr"/>
            <a:r>
              <a:rPr lang="es-AR" sz="1800" dirty="0" smtClean="0">
                <a:solidFill>
                  <a:schemeClr val="bg1"/>
                </a:solidFill>
              </a:rPr>
              <a:t>276.175  </a:t>
            </a:r>
            <a:r>
              <a:rPr lang="es-AR" sz="1800" dirty="0" smtClean="0"/>
              <a:t>contribuyentes</a:t>
            </a:r>
            <a:endParaRPr lang="es-ES" sz="1800" dirty="0"/>
          </a:p>
        </p:txBody>
      </p:sp>
      <p:sp>
        <p:nvSpPr>
          <p:cNvPr id="7" name="6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8138"/>
          </a:xfrm>
          <a:prstGeom prst="rect">
            <a:avLst/>
          </a:prstGeom>
          <a:noFill/>
        </p:spPr>
        <p:txBody>
          <a:bodyPr>
            <a:spAutoFit/>
          </a:bodyPr>
          <a:lstStyle/>
          <a:p>
            <a:r>
              <a:rPr lang="es-AR" sz="1600" dirty="0" smtClean="0">
                <a:solidFill>
                  <a:schemeClr val="bg1"/>
                </a:solidFill>
              </a:rPr>
              <a:t>Segmento 4: </a:t>
            </a:r>
            <a:r>
              <a:rPr lang="es-ES" sz="1600" dirty="0" smtClean="0">
                <a:solidFill>
                  <a:schemeClr val="bg1"/>
                </a:solidFill>
              </a:rPr>
              <a:t>Contribuyentes de baja significación fiscal</a:t>
            </a:r>
            <a:endParaRPr lang="es-AR" sz="1600" dirty="0">
              <a:solidFill>
                <a:schemeClr val="bg1"/>
              </a:solidFill>
            </a:endParaRPr>
          </a:p>
        </p:txBody>
      </p:sp>
      <p:sp>
        <p:nvSpPr>
          <p:cNvPr id="9" name="AutoShape 5"/>
          <p:cNvSpPr>
            <a:spLocks noChangeArrowheads="1"/>
          </p:cNvSpPr>
          <p:nvPr/>
        </p:nvSpPr>
        <p:spPr bwMode="auto">
          <a:xfrm>
            <a:off x="5904448" y="4653136"/>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AR" sz="1800" b="1" dirty="0" smtClean="0">
                <a:latin typeface="Calibri" pitchFamily="34" charset="0"/>
              </a:rPr>
              <a:t>Sin saldos </a:t>
            </a:r>
            <a:r>
              <a:rPr lang="es-AR" sz="1800" b="1" dirty="0">
                <a:latin typeface="Calibri" pitchFamily="34" charset="0"/>
              </a:rPr>
              <a:t>a ingresar </a:t>
            </a:r>
          </a:p>
          <a:p>
            <a:pPr algn="ctr"/>
            <a:r>
              <a:rPr lang="es-AR" sz="1800" b="1" dirty="0" smtClean="0">
                <a:solidFill>
                  <a:schemeClr val="bg1"/>
                </a:solidFill>
                <a:latin typeface="Calibri" pitchFamily="34" charset="0"/>
              </a:rPr>
              <a:t>115.305  </a:t>
            </a:r>
            <a:r>
              <a:rPr lang="es-AR" sz="1800" b="1" dirty="0">
                <a:latin typeface="Calibri" pitchFamily="34" charset="0"/>
              </a:rPr>
              <a:t>contribuyentes</a:t>
            </a:r>
            <a:endParaRPr lang="es-ES" sz="1800" b="1" dirty="0">
              <a:latin typeface="Calibri" pitchFamily="34" charset="0"/>
            </a:endParaRPr>
          </a:p>
        </p:txBody>
      </p:sp>
      <p:sp>
        <p:nvSpPr>
          <p:cNvPr id="11" name="10 Redondear rectángulo de esquina diagonal"/>
          <p:cNvSpPr/>
          <p:nvPr/>
        </p:nvSpPr>
        <p:spPr>
          <a:xfrm>
            <a:off x="323528" y="3933056"/>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12 CuadroTexto"/>
          <p:cNvSpPr txBox="1"/>
          <p:nvPr/>
        </p:nvSpPr>
        <p:spPr>
          <a:xfrm>
            <a:off x="571500" y="3947889"/>
            <a:ext cx="5429250" cy="338138"/>
          </a:xfrm>
          <a:prstGeom prst="rect">
            <a:avLst/>
          </a:prstGeom>
          <a:noFill/>
        </p:spPr>
        <p:txBody>
          <a:bodyPr>
            <a:spAutoFit/>
          </a:bodyPr>
          <a:lstStyle/>
          <a:p>
            <a:r>
              <a:rPr lang="es-AR" sz="1600" dirty="0" smtClean="0">
                <a:solidFill>
                  <a:schemeClr val="bg1"/>
                </a:solidFill>
              </a:rPr>
              <a:t>Segmento 5: </a:t>
            </a:r>
            <a:r>
              <a:rPr lang="es-ES" sz="1600" dirty="0" smtClean="0">
                <a:solidFill>
                  <a:schemeClr val="bg1"/>
                </a:solidFill>
              </a:rPr>
              <a:t>Contribuyentes sin saldo a ingresar</a:t>
            </a:r>
            <a:endParaRPr lang="es-AR" sz="1600" dirty="0">
              <a:solidFill>
                <a:schemeClr val="bg1"/>
              </a:solidFill>
            </a:endParaRPr>
          </a:p>
        </p:txBody>
      </p:sp>
      <p:sp>
        <p:nvSpPr>
          <p:cNvPr id="14" name="Rectangle 4"/>
          <p:cNvSpPr>
            <a:spLocks noChangeArrowheads="1"/>
          </p:cNvSpPr>
          <p:nvPr/>
        </p:nvSpPr>
        <p:spPr bwMode="auto">
          <a:xfrm>
            <a:off x="1042989" y="4639101"/>
            <a:ext cx="4465116" cy="1439937"/>
          </a:xfrm>
          <a:prstGeom prst="rect">
            <a:avLst/>
          </a:prstGeom>
          <a:noFill/>
          <a:ln w="9525">
            <a:noFill/>
            <a:miter lim="800000"/>
            <a:headEnd/>
            <a:tailEnd/>
          </a:ln>
          <a:effectLst/>
        </p:spPr>
        <p:txBody>
          <a:bodyPr wrap="none"/>
          <a:lstStyle/>
          <a:p>
            <a:pPr indent="180975">
              <a:spcBef>
                <a:spcPct val="25000"/>
              </a:spcBef>
              <a:buFontTx/>
              <a:buChar char="•"/>
              <a:tabLst>
                <a:tab pos="4216400" algn="l"/>
              </a:tabLst>
            </a:pPr>
            <a:r>
              <a:rPr lang="es-AR" sz="1800" b="0" dirty="0" smtClean="0"/>
              <a:t>Monto de saldo a ingresar igual a 0</a:t>
            </a:r>
            <a:endParaRPr lang="es-ES" sz="1800" b="0" dirty="0"/>
          </a:p>
        </p:txBody>
      </p:sp>
      <p:sp>
        <p:nvSpPr>
          <p:cNvPr id="15" name="Rectangle 4"/>
          <p:cNvSpPr>
            <a:spLocks noChangeArrowheads="1"/>
          </p:cNvSpPr>
          <p:nvPr/>
        </p:nvSpPr>
        <p:spPr bwMode="auto">
          <a:xfrm>
            <a:off x="1043608" y="2161731"/>
            <a:ext cx="4465116" cy="1439937"/>
          </a:xfrm>
          <a:prstGeom prst="rect">
            <a:avLst/>
          </a:prstGeom>
          <a:noFill/>
          <a:ln w="9525">
            <a:noFill/>
            <a:miter lim="800000"/>
            <a:headEnd/>
            <a:tailEnd/>
          </a:ln>
          <a:effectLst/>
        </p:spPr>
        <p:txBody>
          <a:bodyPr wrap="none"/>
          <a:lstStyle/>
          <a:p>
            <a:pPr indent="180975">
              <a:spcBef>
                <a:spcPct val="25000"/>
              </a:spcBef>
              <a:buFontTx/>
              <a:buChar char="•"/>
              <a:tabLst>
                <a:tab pos="4216400" algn="l"/>
              </a:tabLst>
            </a:pPr>
            <a:r>
              <a:rPr lang="es-ES" sz="1800" b="0" dirty="0"/>
              <a:t>Contribuyentes que no cumplen con </a:t>
            </a:r>
            <a:r>
              <a:rPr lang="es-ES" sz="1800" b="0" dirty="0" smtClean="0"/>
              <a:t>las </a:t>
            </a:r>
          </a:p>
          <a:p>
            <a:pPr indent="180975">
              <a:spcBef>
                <a:spcPct val="25000"/>
              </a:spcBef>
              <a:tabLst>
                <a:tab pos="4216400" algn="l"/>
              </a:tabLst>
            </a:pPr>
            <a:r>
              <a:rPr lang="es-ES" sz="1800" b="0" dirty="0" smtClean="0"/>
              <a:t>condiciones </a:t>
            </a:r>
            <a:r>
              <a:rPr lang="es-ES" sz="1800" b="0" dirty="0"/>
              <a:t>de los otros </a:t>
            </a:r>
            <a:r>
              <a:rPr lang="es-ES" sz="1800" b="0" dirty="0" smtClean="0"/>
              <a:t>Segmentos</a:t>
            </a:r>
          </a:p>
          <a:p>
            <a:pPr indent="180975">
              <a:spcBef>
                <a:spcPct val="25000"/>
              </a:spcBef>
              <a:buFontTx/>
              <a:buChar char="•"/>
            </a:pPr>
            <a:endParaRPr lang="es-AR" sz="1200" b="0" dirty="0" smtClean="0"/>
          </a:p>
          <a:p>
            <a:pPr indent="180975">
              <a:spcBef>
                <a:spcPct val="25000"/>
              </a:spcBef>
              <a:buFontTx/>
              <a:buChar char="•"/>
            </a:pPr>
            <a:r>
              <a:rPr lang="es-AR" sz="1800" b="0" dirty="0" smtClean="0"/>
              <a:t>Monto </a:t>
            </a:r>
            <a:r>
              <a:rPr lang="es-AR" sz="1800" b="0" dirty="0"/>
              <a:t>de saldo a ingresar distinto de </a:t>
            </a:r>
            <a:r>
              <a:rPr lang="es-AR" sz="1800" b="0" dirty="0" smtClean="0"/>
              <a:t>0</a:t>
            </a:r>
            <a:endParaRPr lang="es-ES" sz="1800" b="0" dirty="0"/>
          </a:p>
        </p:txBody>
      </p:sp>
      <p:grpSp>
        <p:nvGrpSpPr>
          <p:cNvPr id="16"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7" name="16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8" name="17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9"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4"/>
          <p:cNvSpPr>
            <a:spLocks noChangeArrowheads="1"/>
          </p:cNvSpPr>
          <p:nvPr/>
        </p:nvSpPr>
        <p:spPr bwMode="auto">
          <a:xfrm>
            <a:off x="1043632" y="2699684"/>
            <a:ext cx="4680496" cy="936625"/>
          </a:xfrm>
          <a:prstGeom prst="rect">
            <a:avLst/>
          </a:prstGeom>
          <a:noFill/>
          <a:ln w="9525">
            <a:noFill/>
            <a:miter lim="800000"/>
            <a:headEnd/>
            <a:tailEnd/>
          </a:ln>
          <a:effectLst/>
        </p:spPr>
        <p:txBody>
          <a:bodyPr wrap="none"/>
          <a:lstStyle/>
          <a:p>
            <a:pPr indent="180975">
              <a:spcBef>
                <a:spcPct val="25000"/>
              </a:spcBef>
              <a:buFontTx/>
              <a:buChar char="•"/>
            </a:pPr>
            <a:r>
              <a:rPr lang="es-ES" sz="1800" b="0" dirty="0"/>
              <a:t>Inscriptos en tributos con DDJJ anual </a:t>
            </a:r>
            <a:endParaRPr lang="es-ES" sz="1800" b="0" dirty="0" smtClean="0"/>
          </a:p>
          <a:p>
            <a:pPr indent="180975">
              <a:spcBef>
                <a:spcPct val="25000"/>
              </a:spcBef>
            </a:pPr>
            <a:r>
              <a:rPr lang="es-ES" sz="1800" b="0" dirty="0" smtClean="0"/>
              <a:t>únicamente</a:t>
            </a:r>
            <a:endParaRPr lang="es-ES" sz="1800" b="0" dirty="0"/>
          </a:p>
        </p:txBody>
      </p:sp>
      <p:sp>
        <p:nvSpPr>
          <p:cNvPr id="11" name="AutoShape 5"/>
          <p:cNvSpPr>
            <a:spLocks noChangeArrowheads="1"/>
          </p:cNvSpPr>
          <p:nvPr/>
        </p:nvSpPr>
        <p:spPr bwMode="auto">
          <a:xfrm>
            <a:off x="5904448" y="3581452"/>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AR" sz="1800" b="1" dirty="0" smtClean="0">
                <a:solidFill>
                  <a:schemeClr val="bg1"/>
                </a:solidFill>
                <a:latin typeface="Calibri" pitchFamily="34" charset="0"/>
              </a:rPr>
              <a:t>1</a:t>
            </a:r>
            <a:r>
              <a:rPr lang="es-AR" sz="1800" b="1" dirty="0">
                <a:solidFill>
                  <a:schemeClr val="bg1"/>
                </a:solidFill>
                <a:latin typeface="Calibri" pitchFamily="34" charset="0"/>
              </a:rPr>
              <a:t>%</a:t>
            </a:r>
            <a:r>
              <a:rPr lang="es-AR" sz="1800" b="1" dirty="0">
                <a:latin typeface="Calibri" pitchFamily="34" charset="0"/>
              </a:rPr>
              <a:t> saldos a ingresar </a:t>
            </a:r>
          </a:p>
          <a:p>
            <a:pPr algn="ctr"/>
            <a:r>
              <a:rPr lang="es-ES" sz="1800" b="1" dirty="0"/>
              <a:t> </a:t>
            </a:r>
            <a:r>
              <a:rPr lang="es-ES" sz="1800" b="1" dirty="0">
                <a:solidFill>
                  <a:schemeClr val="bg1"/>
                </a:solidFill>
                <a:latin typeface="Calibri" pitchFamily="34" charset="0"/>
              </a:rPr>
              <a:t>521.443</a:t>
            </a:r>
            <a:r>
              <a:rPr lang="es-AR" sz="1800" b="1" dirty="0">
                <a:solidFill>
                  <a:schemeClr val="bg1"/>
                </a:solidFill>
                <a:latin typeface="Calibri" pitchFamily="34" charset="0"/>
              </a:rPr>
              <a:t> </a:t>
            </a:r>
            <a:r>
              <a:rPr lang="es-AR" sz="1800" b="1" dirty="0">
                <a:latin typeface="Calibri" pitchFamily="34" charset="0"/>
              </a:rPr>
              <a:t>contribuyentes</a:t>
            </a:r>
            <a:endParaRPr lang="es-ES" sz="1800" b="1" dirty="0">
              <a:latin typeface="Calibri" pitchFamily="34" charset="0"/>
            </a:endParaRPr>
          </a:p>
        </p:txBody>
      </p:sp>
      <p:sp>
        <p:nvSpPr>
          <p:cNvPr id="19" name="18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0" name="19 CuadroTexto"/>
          <p:cNvSpPr txBox="1"/>
          <p:nvPr/>
        </p:nvSpPr>
        <p:spPr>
          <a:xfrm>
            <a:off x="571500" y="1571625"/>
            <a:ext cx="5429250" cy="338138"/>
          </a:xfrm>
          <a:prstGeom prst="rect">
            <a:avLst/>
          </a:prstGeom>
          <a:noFill/>
        </p:spPr>
        <p:txBody>
          <a:bodyPr>
            <a:spAutoFit/>
          </a:bodyPr>
          <a:lstStyle/>
          <a:p>
            <a:r>
              <a:rPr lang="es-AR" sz="1600" dirty="0" smtClean="0">
                <a:solidFill>
                  <a:schemeClr val="bg1"/>
                </a:solidFill>
              </a:rPr>
              <a:t>Segmento 6: </a:t>
            </a:r>
            <a:r>
              <a:rPr lang="es-ES" sz="1600" dirty="0" smtClean="0">
                <a:solidFill>
                  <a:schemeClr val="bg1"/>
                </a:solidFill>
              </a:rPr>
              <a:t>Contribuyentes por impuestos con DDJJ anual</a:t>
            </a:r>
            <a:endParaRPr lang="es-AR" sz="1600" dirty="0">
              <a:solidFill>
                <a:schemeClr val="bg1"/>
              </a:solidFill>
            </a:endParaRPr>
          </a:p>
        </p:txBody>
      </p:sp>
      <p:grpSp>
        <p:nvGrpSpPr>
          <p:cNvPr id="1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3" name="12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4" name="13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5"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4" name="Rectangle 6"/>
          <p:cNvSpPr>
            <a:spLocks noChangeArrowheads="1"/>
          </p:cNvSpPr>
          <p:nvPr/>
        </p:nvSpPr>
        <p:spPr bwMode="auto">
          <a:xfrm>
            <a:off x="1331020" y="3284215"/>
            <a:ext cx="4177084" cy="504825"/>
          </a:xfrm>
          <a:prstGeom prst="rect">
            <a:avLst/>
          </a:prstGeom>
          <a:noFill/>
          <a:ln w="9525" algn="ctr">
            <a:noFill/>
            <a:miter lim="800000"/>
            <a:headEnd/>
            <a:tailEnd/>
          </a:ln>
          <a:effectLst/>
        </p:spPr>
        <p:txBody>
          <a:bodyPr wrap="none"/>
          <a:lstStyle/>
          <a:p>
            <a:pPr indent="180975">
              <a:spcBef>
                <a:spcPct val="10000"/>
              </a:spcBef>
            </a:pPr>
            <a:r>
              <a:rPr lang="es-ES" sz="1800" b="0" dirty="0"/>
              <a:t>7.1, 7.2, 7.3, 7.4, 7.5, 7.6, 7.8 y 7.9</a:t>
            </a:r>
            <a:endParaRPr lang="es-AR" sz="1800" b="0" dirty="0"/>
          </a:p>
          <a:p>
            <a:pPr indent="180975">
              <a:spcBef>
                <a:spcPct val="10000"/>
              </a:spcBef>
              <a:buFontTx/>
              <a:buChar char="•"/>
            </a:pPr>
            <a:endParaRPr lang="es-ES" sz="1800" b="0" dirty="0"/>
          </a:p>
        </p:txBody>
      </p:sp>
      <p:sp>
        <p:nvSpPr>
          <p:cNvPr id="58379" name="AutoShape 11"/>
          <p:cNvSpPr>
            <a:spLocks noChangeArrowheads="1"/>
          </p:cNvSpPr>
          <p:nvPr/>
        </p:nvSpPr>
        <p:spPr bwMode="auto">
          <a:xfrm>
            <a:off x="5904448" y="3068984"/>
            <a:ext cx="2700000" cy="2808288"/>
          </a:xfrm>
          <a:prstGeom prst="roundRect">
            <a:avLst>
              <a:gd name="adj" fmla="val 7193"/>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ES" b="1"/>
              <a:t>	</a:t>
            </a:r>
          </a:p>
        </p:txBody>
      </p:sp>
      <p:sp>
        <p:nvSpPr>
          <p:cNvPr id="58454" name="Rectangle 86"/>
          <p:cNvSpPr>
            <a:spLocks noChangeArrowheads="1"/>
          </p:cNvSpPr>
          <p:nvPr/>
        </p:nvSpPr>
        <p:spPr bwMode="auto">
          <a:xfrm>
            <a:off x="5976903" y="3250495"/>
            <a:ext cx="2591692" cy="2554545"/>
          </a:xfrm>
          <a:prstGeom prst="rect">
            <a:avLst/>
          </a:prstGeom>
          <a:noFill/>
          <a:ln w="9525">
            <a:noFill/>
            <a:miter lim="800000"/>
            <a:headEnd/>
            <a:tailEnd/>
          </a:ln>
          <a:effectLst/>
        </p:spPr>
        <p:txBody>
          <a:bodyPr wrap="square">
            <a:spAutoFit/>
          </a:bodyPr>
          <a:lstStyle/>
          <a:p>
            <a:pPr algn="ctr"/>
            <a:r>
              <a:rPr lang="es-AR" sz="1600" b="1" dirty="0" smtClean="0">
                <a:latin typeface="Calibri" pitchFamily="34" charset="0"/>
              </a:rPr>
              <a:t>Segmento </a:t>
            </a:r>
            <a:r>
              <a:rPr lang="es-AR" sz="1600" b="1" dirty="0">
                <a:latin typeface="Calibri" pitchFamily="34" charset="0"/>
              </a:rPr>
              <a:t>	Contribuyentes</a:t>
            </a:r>
          </a:p>
          <a:p>
            <a:pPr algn="ctr"/>
            <a:r>
              <a:rPr lang="es-ES" sz="1800" b="1" dirty="0">
                <a:latin typeface="Calibri" pitchFamily="34" charset="0"/>
              </a:rPr>
              <a:t>7.1	</a:t>
            </a:r>
            <a:r>
              <a:rPr lang="es-ES" sz="1800" b="1" dirty="0" smtClean="0">
                <a:latin typeface="Calibri" pitchFamily="34" charset="0"/>
              </a:rPr>
              <a:t>      </a:t>
            </a:r>
            <a:r>
              <a:rPr lang="es-ES" sz="1800" b="1" dirty="0">
                <a:solidFill>
                  <a:schemeClr val="bg1"/>
                </a:solidFill>
                <a:latin typeface="Calibri" pitchFamily="34" charset="0"/>
              </a:rPr>
              <a:t>594</a:t>
            </a:r>
          </a:p>
          <a:p>
            <a:pPr algn="ctr"/>
            <a:r>
              <a:rPr lang="es-ES" sz="1800" b="1" dirty="0">
                <a:latin typeface="Calibri" pitchFamily="34" charset="0"/>
              </a:rPr>
              <a:t>7.2   </a:t>
            </a:r>
            <a:r>
              <a:rPr lang="es-ES" sz="1800" b="1" dirty="0" smtClean="0">
                <a:latin typeface="Calibri" pitchFamily="34" charset="0"/>
              </a:rPr>
              <a:t>            </a:t>
            </a:r>
            <a:r>
              <a:rPr lang="es-ES" sz="1800" b="1" dirty="0">
                <a:solidFill>
                  <a:schemeClr val="bg1"/>
                </a:solidFill>
                <a:latin typeface="Calibri" pitchFamily="34" charset="0"/>
              </a:rPr>
              <a:t>6.206</a:t>
            </a:r>
          </a:p>
          <a:p>
            <a:pPr algn="ctr"/>
            <a:r>
              <a:rPr lang="es-ES" sz="1800" b="1" dirty="0">
                <a:latin typeface="Calibri" pitchFamily="34" charset="0"/>
              </a:rPr>
              <a:t>7.3             </a:t>
            </a:r>
            <a:r>
              <a:rPr lang="es-ES" sz="1800" b="1" dirty="0">
                <a:solidFill>
                  <a:schemeClr val="bg1"/>
                </a:solidFill>
                <a:latin typeface="Calibri" pitchFamily="34" charset="0"/>
              </a:rPr>
              <a:t>16.116</a:t>
            </a:r>
          </a:p>
          <a:p>
            <a:pPr algn="ctr"/>
            <a:r>
              <a:rPr lang="es-ES" sz="1800" b="1" dirty="0">
                <a:latin typeface="Calibri" pitchFamily="34" charset="0"/>
              </a:rPr>
              <a:t>7.4             </a:t>
            </a:r>
            <a:r>
              <a:rPr lang="es-ES" sz="1800" b="1" dirty="0">
                <a:solidFill>
                  <a:schemeClr val="bg1"/>
                </a:solidFill>
                <a:latin typeface="Calibri" pitchFamily="34" charset="0"/>
              </a:rPr>
              <a:t>18.368</a:t>
            </a:r>
          </a:p>
          <a:p>
            <a:pPr algn="ctr"/>
            <a:r>
              <a:rPr lang="es-ES" sz="1800" b="1" dirty="0">
                <a:latin typeface="Calibri" pitchFamily="34" charset="0"/>
              </a:rPr>
              <a:t>7.5             </a:t>
            </a:r>
            <a:r>
              <a:rPr lang="es-ES" sz="1800" b="1" dirty="0">
                <a:solidFill>
                  <a:schemeClr val="bg1"/>
                </a:solidFill>
                <a:latin typeface="Calibri" pitchFamily="34" charset="0"/>
              </a:rPr>
              <a:t>18.549</a:t>
            </a:r>
          </a:p>
          <a:p>
            <a:pPr algn="ctr"/>
            <a:r>
              <a:rPr lang="es-ES" sz="1800" b="1" dirty="0">
                <a:latin typeface="Calibri" pitchFamily="34" charset="0"/>
              </a:rPr>
              <a:t>7.6             </a:t>
            </a:r>
            <a:r>
              <a:rPr lang="es-ES" sz="1800" b="1" dirty="0">
                <a:solidFill>
                  <a:schemeClr val="bg1"/>
                </a:solidFill>
                <a:latin typeface="Calibri" pitchFamily="34" charset="0"/>
              </a:rPr>
              <a:t>25.166</a:t>
            </a:r>
          </a:p>
          <a:p>
            <a:pPr algn="ctr"/>
            <a:r>
              <a:rPr lang="es-AR" sz="1800" b="1" dirty="0">
                <a:latin typeface="Calibri" pitchFamily="34" charset="0"/>
              </a:rPr>
              <a:t>7.8           </a:t>
            </a:r>
            <a:r>
              <a:rPr lang="es-AR" sz="1800" b="1" dirty="0">
                <a:solidFill>
                  <a:schemeClr val="bg1"/>
                </a:solidFill>
                <a:latin typeface="Calibri" pitchFamily="34" charset="0"/>
              </a:rPr>
              <a:t>191.185</a:t>
            </a:r>
            <a:endParaRPr lang="es-ES" sz="1800" b="1" dirty="0">
              <a:solidFill>
                <a:schemeClr val="bg1"/>
              </a:solidFill>
              <a:latin typeface="Calibri" pitchFamily="34" charset="0"/>
            </a:endParaRPr>
          </a:p>
          <a:p>
            <a:pPr algn="ctr"/>
            <a:r>
              <a:rPr lang="es-ES" sz="1800" b="1" dirty="0">
                <a:latin typeface="Calibri" pitchFamily="34" charset="0"/>
              </a:rPr>
              <a:t>7.9             </a:t>
            </a:r>
            <a:r>
              <a:rPr lang="es-ES" sz="1800" b="1" dirty="0">
                <a:solidFill>
                  <a:schemeClr val="bg1"/>
                </a:solidFill>
                <a:latin typeface="Calibri" pitchFamily="34" charset="0"/>
              </a:rPr>
              <a:t>80.056</a:t>
            </a:r>
            <a:r>
              <a:rPr lang="es-ES" sz="1800" b="1" dirty="0">
                <a:latin typeface="Calibri" pitchFamily="34" charset="0"/>
              </a:rPr>
              <a:t>       </a:t>
            </a:r>
            <a:r>
              <a:rPr lang="es-ES" sz="1800" b="1" dirty="0">
                <a:solidFill>
                  <a:schemeClr val="bg1"/>
                </a:solidFill>
                <a:latin typeface="Calibri" pitchFamily="34" charset="0"/>
              </a:rPr>
              <a:t> </a:t>
            </a:r>
          </a:p>
        </p:txBody>
      </p:sp>
      <p:sp>
        <p:nvSpPr>
          <p:cNvPr id="10" name="9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6550"/>
          </a:xfrm>
          <a:prstGeom prst="rect">
            <a:avLst/>
          </a:prstGeom>
          <a:noFill/>
        </p:spPr>
        <p:txBody>
          <a:bodyPr>
            <a:spAutoFit/>
          </a:bodyPr>
          <a:lstStyle/>
          <a:p>
            <a:r>
              <a:rPr lang="es-AR" sz="1600" b="1">
                <a:solidFill>
                  <a:schemeClr val="bg1"/>
                </a:solidFill>
                <a:latin typeface="Calibri" pitchFamily="34" charset="0"/>
              </a:rPr>
              <a:t>Segmento 7: Contribuyentes no localizables</a:t>
            </a:r>
          </a:p>
        </p:txBody>
      </p:sp>
      <p:sp>
        <p:nvSpPr>
          <p:cNvPr id="14" name="Rectangle 4"/>
          <p:cNvSpPr>
            <a:spLocks noChangeArrowheads="1"/>
          </p:cNvSpPr>
          <p:nvPr/>
        </p:nvSpPr>
        <p:spPr bwMode="auto">
          <a:xfrm>
            <a:off x="1042988" y="2870887"/>
            <a:ext cx="7416800" cy="936625"/>
          </a:xfrm>
          <a:prstGeom prst="rect">
            <a:avLst/>
          </a:prstGeom>
          <a:noFill/>
          <a:ln w="9525">
            <a:noFill/>
            <a:miter lim="800000"/>
            <a:headEnd/>
            <a:tailEnd/>
          </a:ln>
          <a:effectLst/>
        </p:spPr>
        <p:txBody>
          <a:bodyPr wrap="none"/>
          <a:lstStyle/>
          <a:p>
            <a:pPr indent="180975">
              <a:spcBef>
                <a:spcPct val="25000"/>
              </a:spcBef>
              <a:buFontTx/>
              <a:buChar char="•"/>
            </a:pPr>
            <a:r>
              <a:rPr lang="es-AR" sz="1800" b="0" dirty="0" err="1" smtClean="0"/>
              <a:t>Subsegmento</a:t>
            </a:r>
            <a:r>
              <a:rPr lang="es-AR" sz="1800" b="0" dirty="0" smtClean="0"/>
              <a:t> por importancia fiscal</a:t>
            </a:r>
            <a:endParaRPr lang="es-ES" sz="1800" b="0" dirty="0"/>
          </a:p>
        </p:txBody>
      </p:sp>
      <p:grpSp>
        <p:nvGrpSpPr>
          <p:cNvPr id="15"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6" name="15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7" name="16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8"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401" name="Rectangle 9"/>
          <p:cNvSpPr>
            <a:spLocks noChangeArrowheads="1"/>
          </p:cNvSpPr>
          <p:nvPr/>
        </p:nvSpPr>
        <p:spPr bwMode="auto">
          <a:xfrm>
            <a:off x="827608" y="2060848"/>
            <a:ext cx="7416800" cy="1439416"/>
          </a:xfrm>
          <a:prstGeom prst="rect">
            <a:avLst/>
          </a:prstGeom>
          <a:noFill/>
          <a:ln w="9525">
            <a:noFill/>
            <a:miter lim="800000"/>
            <a:headEnd/>
            <a:tailEnd/>
          </a:ln>
          <a:effectLst/>
        </p:spPr>
        <p:txBody>
          <a:bodyPr/>
          <a:lstStyle/>
          <a:p>
            <a:pPr marL="180975" indent="-180975">
              <a:spcBef>
                <a:spcPct val="25000"/>
              </a:spcBef>
              <a:buFontTx/>
              <a:buChar char="•"/>
            </a:pPr>
            <a:r>
              <a:rPr lang="es-ES" sz="1800" b="0" dirty="0"/>
              <a:t>Sin movimiento de presentación o pago en los últimos 2 años (impuestos anuales) ó en el último año (impuestos mensuales) </a:t>
            </a:r>
          </a:p>
          <a:p>
            <a:pPr marL="180975" indent="-180975">
              <a:spcBef>
                <a:spcPct val="25000"/>
              </a:spcBef>
              <a:buFontTx/>
              <a:buChar char="•"/>
            </a:pPr>
            <a:r>
              <a:rPr lang="es-ES" sz="1800" b="0" dirty="0"/>
              <a:t>Quebrados </a:t>
            </a:r>
          </a:p>
          <a:p>
            <a:pPr marL="180975" indent="-180975">
              <a:spcBef>
                <a:spcPct val="25000"/>
              </a:spcBef>
              <a:buFontTx/>
              <a:buChar char="•"/>
            </a:pPr>
            <a:r>
              <a:rPr lang="es-AR" sz="1800" b="0" dirty="0" err="1"/>
              <a:t>CUITs</a:t>
            </a:r>
            <a:r>
              <a:rPr lang="es-AR" sz="1800" b="0" dirty="0"/>
              <a:t> con baja en todos los impuestos controlados SCT –  </a:t>
            </a:r>
            <a:r>
              <a:rPr lang="es-AR" sz="1800" b="0" dirty="0" err="1"/>
              <a:t>CUITs</a:t>
            </a:r>
            <a:r>
              <a:rPr lang="es-AR" sz="1800" b="0" dirty="0"/>
              <a:t>  Pasivas</a:t>
            </a:r>
            <a:endParaRPr lang="es-ES" sz="1800" b="0" dirty="0"/>
          </a:p>
          <a:p>
            <a:pPr marL="180975" indent="-180975">
              <a:spcBef>
                <a:spcPct val="25000"/>
              </a:spcBef>
            </a:pPr>
            <a:endParaRPr lang="es-ES" sz="1800" b="0" dirty="0"/>
          </a:p>
        </p:txBody>
      </p:sp>
      <p:sp>
        <p:nvSpPr>
          <p:cNvPr id="59403" name="Rectangle 11"/>
          <p:cNvSpPr>
            <a:spLocks noChangeArrowheads="1"/>
          </p:cNvSpPr>
          <p:nvPr/>
        </p:nvSpPr>
        <p:spPr bwMode="auto">
          <a:xfrm>
            <a:off x="539552" y="3481758"/>
            <a:ext cx="7632700" cy="1800200"/>
          </a:xfrm>
          <a:prstGeom prst="rect">
            <a:avLst/>
          </a:prstGeom>
          <a:noFill/>
          <a:ln w="9525">
            <a:noFill/>
            <a:miter lim="800000"/>
            <a:headEnd/>
            <a:tailEnd/>
          </a:ln>
          <a:effectLst/>
        </p:spPr>
        <p:txBody>
          <a:bodyPr wrap="none"/>
          <a:lstStyle/>
          <a:p>
            <a:pPr indent="180975">
              <a:spcBef>
                <a:spcPct val="10000"/>
              </a:spcBef>
              <a:buFontTx/>
              <a:buChar char="•"/>
            </a:pPr>
            <a:r>
              <a:rPr lang="es-AR" sz="1800" dirty="0" err="1"/>
              <a:t>Subsegmento</a:t>
            </a:r>
            <a:r>
              <a:rPr lang="es-AR" sz="1800" dirty="0"/>
              <a:t> </a:t>
            </a:r>
            <a:r>
              <a:rPr lang="es-AR" sz="1800" dirty="0" smtClean="0"/>
              <a:t>8.1: </a:t>
            </a:r>
            <a:r>
              <a:rPr lang="es-AR" sz="1800" dirty="0"/>
              <a:t>con indicios de actividad </a:t>
            </a:r>
            <a:r>
              <a:rPr lang="es-AR" sz="1800" dirty="0" smtClean="0"/>
              <a:t>económica</a:t>
            </a:r>
            <a:endParaRPr lang="es-AR" sz="1800" dirty="0">
              <a:solidFill>
                <a:schemeClr val="accent1"/>
              </a:solidFill>
            </a:endParaRPr>
          </a:p>
          <a:p>
            <a:pPr lvl="1" indent="257175">
              <a:spcBef>
                <a:spcPct val="10000"/>
              </a:spcBef>
              <a:buClr>
                <a:schemeClr val="tx2"/>
              </a:buClr>
              <a:buFont typeface="Wingdings" pitchFamily="2" charset="2"/>
              <a:buChar char="§"/>
            </a:pPr>
            <a:r>
              <a:rPr lang="es-AR" sz="1700" b="0" dirty="0">
                <a:solidFill>
                  <a:schemeClr val="accent1"/>
                </a:solidFill>
              </a:rPr>
              <a:t>Ventas con tarjeta de crédito</a:t>
            </a:r>
          </a:p>
          <a:p>
            <a:pPr lvl="1" indent="257175">
              <a:spcBef>
                <a:spcPct val="10000"/>
              </a:spcBef>
              <a:buClr>
                <a:schemeClr val="tx2"/>
              </a:buClr>
              <a:buFont typeface="Wingdings" pitchFamily="2" charset="2"/>
              <a:buChar char="§"/>
            </a:pPr>
            <a:r>
              <a:rPr lang="es-AR" sz="1700" b="0" dirty="0">
                <a:solidFill>
                  <a:schemeClr val="accent1"/>
                </a:solidFill>
              </a:rPr>
              <a:t>Acreditaciones bancarias mayores a $10.800</a:t>
            </a:r>
          </a:p>
          <a:p>
            <a:pPr lvl="1" indent="257175">
              <a:spcBef>
                <a:spcPct val="10000"/>
              </a:spcBef>
              <a:buClr>
                <a:schemeClr val="tx2"/>
              </a:buClr>
              <a:buFont typeface="Wingdings" pitchFamily="2" charset="2"/>
              <a:buChar char="§"/>
            </a:pPr>
            <a:r>
              <a:rPr lang="es-AR" sz="1700" b="0" dirty="0" smtClean="0">
                <a:solidFill>
                  <a:schemeClr val="accent1"/>
                </a:solidFill>
              </a:rPr>
              <a:t>Informado </a:t>
            </a:r>
            <a:r>
              <a:rPr lang="es-AR" sz="1700" b="0" dirty="0">
                <a:solidFill>
                  <a:schemeClr val="accent1"/>
                </a:solidFill>
              </a:rPr>
              <a:t>por retenciones de ganancias</a:t>
            </a:r>
          </a:p>
          <a:p>
            <a:pPr lvl="1" indent="257175">
              <a:spcBef>
                <a:spcPct val="10000"/>
              </a:spcBef>
              <a:buClr>
                <a:schemeClr val="tx2"/>
              </a:buClr>
              <a:buFont typeface="Wingdings" pitchFamily="2" charset="2"/>
              <a:buChar char="§"/>
            </a:pPr>
            <a:r>
              <a:rPr lang="es-AR" sz="1700" b="0" dirty="0">
                <a:solidFill>
                  <a:schemeClr val="accent1"/>
                </a:solidFill>
              </a:rPr>
              <a:t>Informado por retenciones de IVA</a:t>
            </a:r>
          </a:p>
          <a:p>
            <a:pPr lvl="1" indent="257175">
              <a:spcBef>
                <a:spcPct val="10000"/>
              </a:spcBef>
              <a:buClr>
                <a:schemeClr val="tx2"/>
              </a:buClr>
              <a:buFont typeface="Wingdings" pitchFamily="2" charset="2"/>
              <a:buChar char="§"/>
            </a:pPr>
            <a:r>
              <a:rPr lang="es-AR" sz="1700" b="0" dirty="0">
                <a:solidFill>
                  <a:schemeClr val="accent1"/>
                </a:solidFill>
              </a:rPr>
              <a:t>Informado por CITI compras </a:t>
            </a:r>
          </a:p>
        </p:txBody>
      </p:sp>
      <p:sp>
        <p:nvSpPr>
          <p:cNvPr id="59404" name="Rectangle 12"/>
          <p:cNvSpPr>
            <a:spLocks noChangeArrowheads="1"/>
          </p:cNvSpPr>
          <p:nvPr/>
        </p:nvSpPr>
        <p:spPr bwMode="auto">
          <a:xfrm>
            <a:off x="539552" y="5302399"/>
            <a:ext cx="8208912" cy="1150937"/>
          </a:xfrm>
          <a:prstGeom prst="rect">
            <a:avLst/>
          </a:prstGeom>
          <a:noFill/>
          <a:ln w="9525" algn="ctr">
            <a:noFill/>
            <a:miter lim="800000"/>
            <a:headEnd/>
            <a:tailEnd/>
          </a:ln>
          <a:effectLst/>
        </p:spPr>
        <p:txBody>
          <a:bodyPr/>
          <a:lstStyle/>
          <a:p>
            <a:pPr indent="180975">
              <a:spcBef>
                <a:spcPct val="10000"/>
              </a:spcBef>
              <a:buFontTx/>
              <a:buChar char="•"/>
            </a:pPr>
            <a:r>
              <a:rPr lang="es-ES" sz="1800" dirty="0" err="1"/>
              <a:t>Subsegmento</a:t>
            </a:r>
            <a:r>
              <a:rPr lang="es-ES" sz="1800" dirty="0"/>
              <a:t> </a:t>
            </a:r>
            <a:r>
              <a:rPr lang="es-ES" sz="1800" dirty="0" smtClean="0"/>
              <a:t>8.2: sin </a:t>
            </a:r>
            <a:r>
              <a:rPr lang="es-ES" sz="1800" dirty="0"/>
              <a:t>indicios de actividad económica</a:t>
            </a:r>
          </a:p>
          <a:p>
            <a:pPr indent="180975">
              <a:spcBef>
                <a:spcPct val="10000"/>
              </a:spcBef>
              <a:buFontTx/>
              <a:buChar char="•"/>
            </a:pPr>
            <a:r>
              <a:rPr lang="es-ES" sz="1800" dirty="0" err="1"/>
              <a:t>Subsegmento</a:t>
            </a:r>
            <a:r>
              <a:rPr lang="es-ES" sz="1800" dirty="0"/>
              <a:t> </a:t>
            </a:r>
            <a:r>
              <a:rPr lang="es-ES" sz="1800" dirty="0" smtClean="0"/>
              <a:t>8.3: con </a:t>
            </a:r>
            <a:r>
              <a:rPr lang="es-ES" sz="1800" dirty="0"/>
              <a:t>baja en todos los impuestos </a:t>
            </a:r>
            <a:r>
              <a:rPr lang="es-ES" sz="1800" dirty="0" smtClean="0"/>
              <a:t>SCT , C</a:t>
            </a:r>
            <a:r>
              <a:rPr lang="es-AR" sz="1800" dirty="0" err="1"/>
              <a:t>UITs</a:t>
            </a:r>
            <a:r>
              <a:rPr lang="es-AR" sz="1800" dirty="0"/>
              <a:t> </a:t>
            </a:r>
            <a:r>
              <a:rPr lang="es-AR" sz="1800" dirty="0" smtClean="0"/>
              <a:t>inactivas</a:t>
            </a:r>
            <a:r>
              <a:rPr lang="es-AR" sz="1800" dirty="0"/>
              <a:t>, </a:t>
            </a:r>
            <a:r>
              <a:rPr lang="es-AR" sz="1800" dirty="0" smtClean="0"/>
              <a:t>quebrados </a:t>
            </a:r>
            <a:endParaRPr lang="es-AR" sz="1800" dirty="0"/>
          </a:p>
        </p:txBody>
      </p:sp>
      <p:sp>
        <p:nvSpPr>
          <p:cNvPr id="59406" name="AutoShape 14"/>
          <p:cNvSpPr>
            <a:spLocks noChangeArrowheads="1"/>
          </p:cNvSpPr>
          <p:nvPr/>
        </p:nvSpPr>
        <p:spPr bwMode="auto">
          <a:xfrm>
            <a:off x="5940152" y="3940325"/>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endParaRPr lang="es-AR" sz="1600" b="1">
              <a:latin typeface="Calibri" pitchFamily="34" charset="0"/>
            </a:endParaRPr>
          </a:p>
        </p:txBody>
      </p:sp>
      <p:sp>
        <p:nvSpPr>
          <p:cNvPr id="59407" name="Rectangle 15"/>
          <p:cNvSpPr>
            <a:spLocks noChangeArrowheads="1"/>
          </p:cNvSpPr>
          <p:nvPr/>
        </p:nvSpPr>
        <p:spPr bwMode="auto">
          <a:xfrm>
            <a:off x="6027467" y="4022091"/>
            <a:ext cx="2592387" cy="1107996"/>
          </a:xfrm>
          <a:prstGeom prst="rect">
            <a:avLst/>
          </a:prstGeom>
          <a:noFill/>
          <a:ln w="9525">
            <a:noFill/>
            <a:miter lim="800000"/>
            <a:headEnd/>
            <a:tailEnd/>
          </a:ln>
          <a:effectLst/>
        </p:spPr>
        <p:txBody>
          <a:bodyPr>
            <a:spAutoFit/>
          </a:bodyPr>
          <a:lstStyle/>
          <a:p>
            <a:pPr algn="ctr"/>
            <a:r>
              <a:rPr lang="es-AR" sz="1600" b="1" dirty="0" smtClean="0">
                <a:latin typeface="Calibri" pitchFamily="34" charset="0"/>
              </a:rPr>
              <a:t>Segmento </a:t>
            </a:r>
            <a:r>
              <a:rPr lang="es-AR" sz="1600" b="1" dirty="0">
                <a:latin typeface="Calibri" pitchFamily="34" charset="0"/>
              </a:rPr>
              <a:t>	</a:t>
            </a:r>
            <a:r>
              <a:rPr lang="es-AR" sz="1800" b="1" dirty="0">
                <a:latin typeface="Calibri" pitchFamily="34" charset="0"/>
              </a:rPr>
              <a:t>Contribuyentes</a:t>
            </a:r>
            <a:endParaRPr lang="es-AR" sz="1600" b="1" dirty="0">
              <a:latin typeface="Calibri" pitchFamily="34" charset="0"/>
            </a:endParaRPr>
          </a:p>
          <a:p>
            <a:pPr algn="ctr"/>
            <a:r>
              <a:rPr lang="es-ES" sz="1600" b="1" dirty="0">
                <a:latin typeface="Calibri" pitchFamily="34" charset="0"/>
              </a:rPr>
              <a:t>8.1            </a:t>
            </a:r>
            <a:r>
              <a:rPr lang="es-ES" sz="1600" b="1" dirty="0">
                <a:solidFill>
                  <a:schemeClr val="bg1"/>
                </a:solidFill>
                <a:latin typeface="Calibri" pitchFamily="34" charset="0"/>
              </a:rPr>
              <a:t>22.581</a:t>
            </a:r>
          </a:p>
          <a:p>
            <a:pPr algn="ctr"/>
            <a:r>
              <a:rPr lang="es-ES" sz="1600" b="1" dirty="0">
                <a:latin typeface="Calibri" pitchFamily="34" charset="0"/>
              </a:rPr>
              <a:t>8.2          </a:t>
            </a:r>
            <a:r>
              <a:rPr lang="es-ES" sz="1600" b="1" dirty="0">
                <a:solidFill>
                  <a:schemeClr val="bg1"/>
                </a:solidFill>
                <a:latin typeface="Calibri" pitchFamily="34" charset="0"/>
              </a:rPr>
              <a:t>128.310</a:t>
            </a:r>
          </a:p>
          <a:p>
            <a:pPr algn="ctr"/>
            <a:r>
              <a:rPr lang="es-AR" sz="1600" b="1" dirty="0" smtClean="0">
                <a:latin typeface="Calibri" pitchFamily="34" charset="0"/>
              </a:rPr>
              <a:t> 8.3       </a:t>
            </a:r>
            <a:r>
              <a:rPr lang="es-AR" sz="1600" b="1" dirty="0" smtClean="0">
                <a:solidFill>
                  <a:schemeClr val="bg1"/>
                </a:solidFill>
                <a:latin typeface="Calibri" pitchFamily="34" charset="0"/>
              </a:rPr>
              <a:t>3.719.603</a:t>
            </a:r>
            <a:endParaRPr lang="es-ES" sz="1600" b="1" dirty="0">
              <a:solidFill>
                <a:schemeClr val="bg1"/>
              </a:solidFill>
              <a:latin typeface="Calibri" pitchFamily="34" charset="0"/>
            </a:endParaRPr>
          </a:p>
        </p:txBody>
      </p:sp>
      <p:sp>
        <p:nvSpPr>
          <p:cNvPr id="11" name="10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6550"/>
          </a:xfrm>
          <a:prstGeom prst="rect">
            <a:avLst/>
          </a:prstGeom>
          <a:noFill/>
        </p:spPr>
        <p:txBody>
          <a:bodyPr>
            <a:spAutoFit/>
          </a:bodyPr>
          <a:lstStyle/>
          <a:p>
            <a:r>
              <a:rPr lang="es-AR" sz="1600" b="1">
                <a:solidFill>
                  <a:schemeClr val="bg1"/>
                </a:solidFill>
                <a:latin typeface="Calibri" pitchFamily="34" charset="0"/>
              </a:rPr>
              <a:t>Segmento 8: Contribuyentes presuntos inactivos</a:t>
            </a:r>
          </a:p>
        </p:txBody>
      </p:sp>
      <p:grpSp>
        <p:nvGrpSpPr>
          <p:cNvPr id="15"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6" name="15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7" name="16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8"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20" name="Rectangle 4"/>
          <p:cNvSpPr>
            <a:spLocks noChangeArrowheads="1"/>
          </p:cNvSpPr>
          <p:nvPr/>
        </p:nvSpPr>
        <p:spPr bwMode="auto">
          <a:xfrm>
            <a:off x="755576" y="2564904"/>
            <a:ext cx="7416800" cy="2232248"/>
          </a:xfrm>
          <a:prstGeom prst="rect">
            <a:avLst/>
          </a:prstGeom>
          <a:noFill/>
          <a:ln w="9525">
            <a:noFill/>
            <a:miter lim="800000"/>
            <a:headEnd/>
            <a:tailEnd/>
          </a:ln>
          <a:effectLst/>
        </p:spPr>
        <p:txBody>
          <a:bodyPr/>
          <a:lstStyle/>
          <a:p>
            <a:pPr indent="180975">
              <a:spcBef>
                <a:spcPct val="25000"/>
              </a:spcBef>
              <a:buFontTx/>
              <a:buChar char="•"/>
            </a:pPr>
            <a:r>
              <a:rPr lang="es-ES" sz="1800" b="0" dirty="0"/>
              <a:t>Incorporados al control del SCT con </a:t>
            </a:r>
            <a:r>
              <a:rPr lang="es-ES" sz="1800" b="0" dirty="0" smtClean="0"/>
              <a:t>antigüedad </a:t>
            </a:r>
            <a:r>
              <a:rPr lang="es-ES" sz="1800" b="0" dirty="0"/>
              <a:t>de 1 </a:t>
            </a:r>
            <a:r>
              <a:rPr lang="es-ES" sz="1800" b="0" dirty="0" smtClean="0"/>
              <a:t>año</a:t>
            </a:r>
          </a:p>
          <a:p>
            <a:pPr indent="180975">
              <a:spcBef>
                <a:spcPct val="25000"/>
              </a:spcBef>
              <a:buFontTx/>
              <a:buChar char="•"/>
            </a:pPr>
            <a:endParaRPr lang="es-ES" sz="1800" b="0" dirty="0"/>
          </a:p>
          <a:p>
            <a:pPr indent="180975">
              <a:spcBef>
                <a:spcPct val="25000"/>
              </a:spcBef>
              <a:buFontTx/>
              <a:buChar char="•"/>
            </a:pPr>
            <a:r>
              <a:rPr lang="es-ES" sz="1800" b="0" dirty="0"/>
              <a:t>No aplica para contribuyentes de las </a:t>
            </a:r>
            <a:r>
              <a:rPr lang="es-ES" sz="1800" b="0" dirty="0" smtClean="0"/>
              <a:t>Agencias </a:t>
            </a:r>
            <a:r>
              <a:rPr lang="es-ES" sz="1800" b="0" dirty="0"/>
              <a:t>19, 20 y </a:t>
            </a:r>
            <a:r>
              <a:rPr lang="es-ES" sz="1800" b="0" dirty="0" smtClean="0"/>
              <a:t>68</a:t>
            </a:r>
          </a:p>
          <a:p>
            <a:pPr indent="180975">
              <a:spcBef>
                <a:spcPct val="25000"/>
              </a:spcBef>
              <a:buFontTx/>
              <a:buChar char="•"/>
            </a:pPr>
            <a:endParaRPr lang="es-ES" sz="1800" b="0" dirty="0"/>
          </a:p>
          <a:p>
            <a:pPr indent="180975">
              <a:spcBef>
                <a:spcPct val="25000"/>
              </a:spcBef>
              <a:buFontTx/>
              <a:buChar char="•"/>
            </a:pPr>
            <a:r>
              <a:rPr lang="es-ES" sz="1800" b="0" dirty="0"/>
              <a:t>No aplica para contribuyentes en condición </a:t>
            </a:r>
            <a:r>
              <a:rPr lang="es-ES" sz="1800" b="0" dirty="0" smtClean="0"/>
              <a:t>de segmento 6 </a:t>
            </a:r>
            <a:endParaRPr lang="es-ES" sz="1800" b="0" dirty="0"/>
          </a:p>
        </p:txBody>
      </p:sp>
      <p:sp>
        <p:nvSpPr>
          <p:cNvPr id="60421" name="AutoShape 5"/>
          <p:cNvSpPr>
            <a:spLocks noChangeArrowheads="1"/>
          </p:cNvSpPr>
          <p:nvPr/>
        </p:nvSpPr>
        <p:spPr bwMode="auto">
          <a:xfrm>
            <a:off x="5940152" y="4617272"/>
            <a:ext cx="2700000" cy="1260000"/>
          </a:xfrm>
          <a:prstGeom prst="roundRect">
            <a:avLst>
              <a:gd name="adj" fmla="val 16667"/>
            </a:avLst>
          </a:prstGeom>
          <a:solidFill>
            <a:schemeClr val="accent1"/>
          </a:solidFill>
          <a:ln w="9525">
            <a:noFill/>
            <a:round/>
            <a:headEnd/>
            <a:tailEnd/>
          </a:ln>
          <a:effectLst>
            <a:outerShdw dist="71842" dir="2700000" algn="ctr" rotWithShape="0">
              <a:srgbClr val="777777"/>
            </a:outerShdw>
          </a:effectLst>
        </p:spPr>
        <p:txBody>
          <a:bodyPr wrap="none" anchor="ctr" anchorCtr="1"/>
          <a:lstStyle/>
          <a:p>
            <a:pPr algn="ctr"/>
            <a:r>
              <a:rPr lang="es-AR" sz="1800" b="1" dirty="0" smtClean="0">
                <a:solidFill>
                  <a:schemeClr val="bg1"/>
                </a:solidFill>
                <a:latin typeface="Calibri" pitchFamily="34" charset="0"/>
              </a:rPr>
              <a:t>0,1</a:t>
            </a:r>
            <a:r>
              <a:rPr lang="es-AR" sz="1800" b="1" dirty="0">
                <a:solidFill>
                  <a:schemeClr val="bg1"/>
                </a:solidFill>
                <a:latin typeface="Calibri" pitchFamily="34" charset="0"/>
              </a:rPr>
              <a:t>%</a:t>
            </a:r>
            <a:r>
              <a:rPr lang="es-AR" sz="1800" b="1" dirty="0">
                <a:latin typeface="Calibri" pitchFamily="34" charset="0"/>
              </a:rPr>
              <a:t> saldos a ingresar </a:t>
            </a:r>
          </a:p>
          <a:p>
            <a:pPr algn="ctr"/>
            <a:r>
              <a:rPr lang="es-AR" sz="1800" b="1" dirty="0">
                <a:solidFill>
                  <a:schemeClr val="bg1"/>
                </a:solidFill>
                <a:latin typeface="Calibri" pitchFamily="34" charset="0"/>
              </a:rPr>
              <a:t>169.083  </a:t>
            </a:r>
            <a:r>
              <a:rPr lang="es-AR" sz="1800" b="1" dirty="0">
                <a:latin typeface="Calibri" pitchFamily="34" charset="0"/>
              </a:rPr>
              <a:t>contribuyentes</a:t>
            </a:r>
            <a:endParaRPr lang="es-ES" sz="1800" b="1" dirty="0">
              <a:latin typeface="Calibri" pitchFamily="34" charset="0"/>
            </a:endParaRPr>
          </a:p>
        </p:txBody>
      </p:sp>
      <p:sp>
        <p:nvSpPr>
          <p:cNvPr id="7" name="6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6550"/>
          </a:xfrm>
          <a:prstGeom prst="rect">
            <a:avLst/>
          </a:prstGeom>
          <a:noFill/>
        </p:spPr>
        <p:txBody>
          <a:bodyPr>
            <a:spAutoFit/>
          </a:bodyPr>
          <a:lstStyle/>
          <a:p>
            <a:r>
              <a:rPr lang="es-AR" sz="1600" b="1" dirty="0">
                <a:solidFill>
                  <a:schemeClr val="bg1"/>
                </a:solidFill>
                <a:latin typeface="Calibri" pitchFamily="34" charset="0"/>
              </a:rPr>
              <a:t>Segmento 9: Nuevos contribuyentes</a:t>
            </a:r>
          </a:p>
        </p:txBody>
      </p:sp>
      <p:grpSp>
        <p:nvGrpSpPr>
          <p:cNvPr id="9"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1" name="10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3" name="12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4"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2" name="Rectangle 4"/>
          <p:cNvSpPr>
            <a:spLocks noChangeArrowheads="1"/>
          </p:cNvSpPr>
          <p:nvPr/>
        </p:nvSpPr>
        <p:spPr bwMode="auto">
          <a:xfrm>
            <a:off x="1042988" y="2420938"/>
            <a:ext cx="7561262" cy="2879725"/>
          </a:xfrm>
          <a:prstGeom prst="rect">
            <a:avLst/>
          </a:prstGeom>
          <a:noFill/>
          <a:ln w="9525">
            <a:noFill/>
            <a:miter lim="800000"/>
            <a:headEnd/>
            <a:tailEnd/>
          </a:ln>
          <a:effectLst/>
        </p:spPr>
        <p:txBody>
          <a:bodyPr/>
          <a:lstStyle/>
          <a:p>
            <a:pPr marL="180975" indent="-180975">
              <a:spcBef>
                <a:spcPct val="25000"/>
              </a:spcBef>
              <a:buFontTx/>
              <a:buChar char="•"/>
            </a:pPr>
            <a:r>
              <a:rPr lang="pt-BR" sz="1800" b="1" dirty="0"/>
              <a:t>Anual </a:t>
            </a:r>
          </a:p>
          <a:p>
            <a:pPr marL="638175" lvl="1" indent="-180975">
              <a:spcBef>
                <a:spcPct val="25000"/>
              </a:spcBef>
              <a:buClr>
                <a:schemeClr val="accent1"/>
              </a:buClr>
              <a:buFont typeface="Wingdings" pitchFamily="2" charset="2"/>
              <a:buChar char="§"/>
            </a:pPr>
            <a:r>
              <a:rPr lang="pt-BR" sz="1800" dirty="0"/>
              <a:t> </a:t>
            </a:r>
            <a:r>
              <a:rPr lang="pt-BR" sz="1800" b="0" dirty="0" err="1">
                <a:solidFill>
                  <a:srgbClr val="396497"/>
                </a:solidFill>
              </a:rPr>
              <a:t>Actualización</a:t>
            </a:r>
            <a:r>
              <a:rPr lang="pt-BR" sz="1800" b="0" dirty="0">
                <a:solidFill>
                  <a:srgbClr val="396497"/>
                </a:solidFill>
              </a:rPr>
              <a:t> de </a:t>
            </a:r>
            <a:r>
              <a:rPr lang="pt-BR" sz="1800" b="0" dirty="0" err="1">
                <a:solidFill>
                  <a:srgbClr val="396497"/>
                </a:solidFill>
              </a:rPr>
              <a:t>la</a:t>
            </a:r>
            <a:r>
              <a:rPr lang="pt-BR" sz="1800" b="0" dirty="0">
                <a:solidFill>
                  <a:srgbClr val="396497"/>
                </a:solidFill>
              </a:rPr>
              <a:t> </a:t>
            </a:r>
            <a:r>
              <a:rPr lang="pt-BR" sz="1800" b="0" dirty="0" err="1">
                <a:solidFill>
                  <a:srgbClr val="396497"/>
                </a:solidFill>
              </a:rPr>
              <a:t>totalidad</a:t>
            </a:r>
            <a:r>
              <a:rPr lang="pt-BR" sz="1800" b="0" dirty="0">
                <a:solidFill>
                  <a:srgbClr val="396497"/>
                </a:solidFill>
              </a:rPr>
              <a:t> de </a:t>
            </a:r>
            <a:r>
              <a:rPr lang="pt-BR" sz="1800" b="0" dirty="0" err="1">
                <a:solidFill>
                  <a:srgbClr val="396497"/>
                </a:solidFill>
              </a:rPr>
              <a:t>contribuyentes</a:t>
            </a:r>
            <a:r>
              <a:rPr lang="pt-BR" sz="1800" b="0" dirty="0">
                <a:solidFill>
                  <a:srgbClr val="396497"/>
                </a:solidFill>
              </a:rPr>
              <a:t> (seg. 1 a 9)</a:t>
            </a:r>
          </a:p>
          <a:p>
            <a:pPr marL="180975" indent="-180975">
              <a:spcBef>
                <a:spcPct val="25000"/>
              </a:spcBef>
              <a:buClr>
                <a:schemeClr val="accent1"/>
              </a:buClr>
              <a:buFont typeface="Wingdings" pitchFamily="2" charset="2"/>
              <a:buNone/>
            </a:pPr>
            <a:endParaRPr lang="pt-BR" sz="1800" dirty="0">
              <a:solidFill>
                <a:schemeClr val="accent1"/>
              </a:solidFill>
            </a:endParaRPr>
          </a:p>
          <a:p>
            <a:pPr marL="180975" indent="-180975">
              <a:spcBef>
                <a:spcPct val="25000"/>
              </a:spcBef>
              <a:buFontTx/>
              <a:buChar char="•"/>
            </a:pPr>
            <a:r>
              <a:rPr lang="es-AR" sz="1800" b="1" dirty="0"/>
              <a:t>Automática</a:t>
            </a:r>
            <a:r>
              <a:rPr lang="es-AR" sz="1800" dirty="0"/>
              <a:t> </a:t>
            </a:r>
          </a:p>
          <a:p>
            <a:pPr marL="638175" lvl="1" indent="-180975">
              <a:spcBef>
                <a:spcPct val="25000"/>
              </a:spcBef>
              <a:buFont typeface="Wingdings" pitchFamily="2" charset="2"/>
              <a:buChar char="§"/>
            </a:pPr>
            <a:r>
              <a:rPr lang="es-AR" sz="1800" b="0" dirty="0">
                <a:solidFill>
                  <a:srgbClr val="396497"/>
                </a:solidFill>
              </a:rPr>
              <a:t>Actualización </a:t>
            </a:r>
            <a:r>
              <a:rPr lang="es-AR" sz="1800" b="0" dirty="0" smtClean="0">
                <a:solidFill>
                  <a:srgbClr val="396497"/>
                </a:solidFill>
              </a:rPr>
              <a:t>del segmento </a:t>
            </a:r>
            <a:r>
              <a:rPr lang="es-AR" sz="1800" b="0" dirty="0">
                <a:solidFill>
                  <a:srgbClr val="396497"/>
                </a:solidFill>
              </a:rPr>
              <a:t>7 (no localizados </a:t>
            </a:r>
            <a:r>
              <a:rPr lang="es-AR" sz="1800" b="0" dirty="0" smtClean="0">
                <a:solidFill>
                  <a:srgbClr val="396497"/>
                </a:solidFill>
              </a:rPr>
              <a:t>Sistema Registral)</a:t>
            </a:r>
            <a:endParaRPr lang="es-AR" sz="1800" b="0" dirty="0">
              <a:solidFill>
                <a:srgbClr val="396497"/>
              </a:solidFill>
            </a:endParaRPr>
          </a:p>
          <a:p>
            <a:pPr marL="638175" lvl="1" indent="-180975">
              <a:spcBef>
                <a:spcPct val="25000"/>
              </a:spcBef>
              <a:buFont typeface="Wingdings" pitchFamily="2" charset="2"/>
              <a:buChar char="§"/>
            </a:pPr>
            <a:r>
              <a:rPr lang="es-AR" sz="1800" b="0" dirty="0" smtClean="0">
                <a:solidFill>
                  <a:srgbClr val="396497"/>
                </a:solidFill>
              </a:rPr>
              <a:t>Incorporación </a:t>
            </a:r>
            <a:r>
              <a:rPr lang="es-AR" sz="1800" b="0" dirty="0">
                <a:solidFill>
                  <a:srgbClr val="396497"/>
                </a:solidFill>
              </a:rPr>
              <a:t>automática de nuevos </a:t>
            </a:r>
            <a:r>
              <a:rPr lang="es-AR" sz="1800" b="0" dirty="0" smtClean="0">
                <a:solidFill>
                  <a:srgbClr val="396497"/>
                </a:solidFill>
              </a:rPr>
              <a:t>contribuyentes al segmento 9 </a:t>
            </a:r>
            <a:endParaRPr lang="es-AR" sz="1800" b="0" dirty="0">
              <a:solidFill>
                <a:srgbClr val="396497"/>
              </a:solidFill>
            </a:endParaRPr>
          </a:p>
          <a:p>
            <a:pPr marL="638175" lvl="1" indent="-180975">
              <a:spcBef>
                <a:spcPct val="25000"/>
              </a:spcBef>
              <a:buFont typeface="Wingdings" pitchFamily="2" charset="2"/>
              <a:buChar char="§"/>
            </a:pPr>
            <a:r>
              <a:rPr lang="es-AR" sz="1800" b="0" dirty="0" smtClean="0">
                <a:solidFill>
                  <a:srgbClr val="396497"/>
                </a:solidFill>
              </a:rPr>
              <a:t>Migración del segmento 6 al </a:t>
            </a:r>
            <a:r>
              <a:rPr lang="es-AR" sz="1800" b="0" dirty="0">
                <a:solidFill>
                  <a:srgbClr val="396497"/>
                </a:solidFill>
              </a:rPr>
              <a:t>segmento 9 (ante el alta de un impuesto mensual)</a:t>
            </a:r>
          </a:p>
          <a:p>
            <a:pPr marL="180975" indent="-180975">
              <a:spcBef>
                <a:spcPct val="25000"/>
              </a:spcBef>
              <a:buFontTx/>
              <a:buChar char="•"/>
            </a:pPr>
            <a:endParaRPr lang="es-ES" sz="1800" b="0" dirty="0">
              <a:solidFill>
                <a:srgbClr val="396497"/>
              </a:solidFill>
            </a:endParaRPr>
          </a:p>
        </p:txBody>
      </p:sp>
      <p:sp>
        <p:nvSpPr>
          <p:cNvPr id="6" name="5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8554"/>
          </a:xfrm>
          <a:prstGeom prst="rect">
            <a:avLst/>
          </a:prstGeom>
          <a:noFill/>
        </p:spPr>
        <p:txBody>
          <a:bodyPr>
            <a:spAutoFit/>
          </a:bodyPr>
          <a:lstStyle/>
          <a:p>
            <a:r>
              <a:rPr lang="es-ES" sz="1600" b="1" dirty="0">
                <a:solidFill>
                  <a:schemeClr val="bg1"/>
                </a:solidFill>
              </a:rPr>
              <a:t>Criterios para actualización</a:t>
            </a:r>
            <a:endParaRPr lang="es-AR" sz="1600" b="1" dirty="0">
              <a:solidFill>
                <a:schemeClr val="bg1"/>
              </a:solidFill>
            </a:endParaRPr>
          </a:p>
        </p:txBody>
      </p:sp>
      <p:grpSp>
        <p:nvGrpSpPr>
          <p:cNvPr id="8"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9" name="8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0" name="9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1"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Redondear rectángulo de esquina diagonal"/>
          <p:cNvSpPr/>
          <p:nvPr/>
        </p:nvSpPr>
        <p:spPr>
          <a:xfrm>
            <a:off x="323528" y="1556792"/>
            <a:ext cx="8496944" cy="360040"/>
          </a:xfrm>
          <a:prstGeom prst="round2DiagRect">
            <a:avLst/>
          </a:prstGeom>
          <a:solidFill>
            <a:schemeClr val="tx1">
              <a:lumMod val="65000"/>
              <a:lumOff val="3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2" name="11 CuadroTexto"/>
          <p:cNvSpPr txBox="1"/>
          <p:nvPr/>
        </p:nvSpPr>
        <p:spPr>
          <a:xfrm>
            <a:off x="571500" y="1571625"/>
            <a:ext cx="5429250" cy="336550"/>
          </a:xfrm>
          <a:prstGeom prst="rect">
            <a:avLst/>
          </a:prstGeom>
          <a:noFill/>
        </p:spPr>
        <p:txBody>
          <a:bodyPr>
            <a:spAutoFit/>
          </a:bodyPr>
          <a:lstStyle/>
          <a:p>
            <a:r>
              <a:rPr lang="es-AR" sz="1600" b="1" dirty="0" smtClean="0">
                <a:solidFill>
                  <a:schemeClr val="bg1"/>
                </a:solidFill>
                <a:latin typeface="Calibri" pitchFamily="34" charset="0"/>
              </a:rPr>
              <a:t>Mejoras desde la implementación de la nueva segmentación</a:t>
            </a:r>
            <a:endParaRPr lang="es-AR" sz="1600" b="1" dirty="0">
              <a:solidFill>
                <a:schemeClr val="bg1"/>
              </a:solidFill>
              <a:latin typeface="Calibri" pitchFamily="34" charset="0"/>
            </a:endParaRPr>
          </a:p>
        </p:txBody>
      </p:sp>
      <p:sp>
        <p:nvSpPr>
          <p:cNvPr id="7" name="6 Rectángulo"/>
          <p:cNvSpPr/>
          <p:nvPr/>
        </p:nvSpPr>
        <p:spPr>
          <a:xfrm>
            <a:off x="683568" y="2562901"/>
            <a:ext cx="7848872" cy="2640723"/>
          </a:xfrm>
          <a:prstGeom prst="rect">
            <a:avLst/>
          </a:prstGeom>
        </p:spPr>
        <p:txBody>
          <a:bodyPr wrap="square">
            <a:spAutoFit/>
          </a:bodyPr>
          <a:lstStyle/>
          <a:p>
            <a:pPr marL="266700" indent="-266700">
              <a:spcBef>
                <a:spcPct val="45000"/>
              </a:spcBef>
              <a:buFont typeface="Wingdings" pitchFamily="2" charset="2"/>
              <a:buChar char="v"/>
            </a:pPr>
            <a:r>
              <a:rPr lang="es-ES" sz="1600" dirty="0" smtClean="0"/>
              <a:t>El nuevo agrupamiento tiene dos criterios diferenciados: los segmentos 1 a 5 ordenan los casos en base a la capacidad contributiva declarada y los segmentos 6 a 9 lo hacen en base a otras situaciones especiales que ameritan un tratamiento diferenciado</a:t>
            </a:r>
            <a:endParaRPr lang="es-AR" sz="1600" dirty="0" smtClean="0"/>
          </a:p>
          <a:p>
            <a:pPr marL="266700" indent="-266700">
              <a:spcBef>
                <a:spcPct val="45000"/>
              </a:spcBef>
              <a:buFont typeface="Wingdings" pitchFamily="2" charset="2"/>
              <a:buChar char="v"/>
            </a:pPr>
            <a:r>
              <a:rPr lang="es-AR" sz="1600" dirty="0" smtClean="0"/>
              <a:t>Mejora la distribución de los universos</a:t>
            </a:r>
          </a:p>
          <a:p>
            <a:pPr marL="266700" indent="-266700">
              <a:spcBef>
                <a:spcPct val="45000"/>
              </a:spcBef>
              <a:buFont typeface="Wingdings" pitchFamily="2" charset="2"/>
              <a:buChar char="v"/>
            </a:pPr>
            <a:r>
              <a:rPr lang="es-ES" sz="1600" dirty="0" smtClean="0"/>
              <a:t>Incorpora un proceso de actualización sistémica y automática de los contribuyentes a encuadrar en el segmento 7 asociado a contribuyentes no localizables</a:t>
            </a:r>
          </a:p>
          <a:p>
            <a:pPr marL="266700" indent="-266700">
              <a:spcBef>
                <a:spcPct val="45000"/>
              </a:spcBef>
              <a:buFont typeface="Wingdings" pitchFamily="2" charset="2"/>
              <a:buChar char="v"/>
            </a:pPr>
            <a:r>
              <a:rPr lang="es-ES" sz="1600" dirty="0" smtClean="0"/>
              <a:t>Agrega una nueva variable en el </a:t>
            </a:r>
            <a:r>
              <a:rPr lang="es-ES" sz="1600" dirty="0" err="1" smtClean="0"/>
              <a:t>subsegmento</a:t>
            </a:r>
            <a:r>
              <a:rPr lang="es-ES" sz="1600" dirty="0" smtClean="0"/>
              <a:t> 8.1 vinculado a contribuyentes presuntamente inactivos, en función a parámetros identificados por el área de fiscalización para detectar indicios de actividad en estos sujetos</a:t>
            </a:r>
          </a:p>
        </p:txBody>
      </p:sp>
      <p:grpSp>
        <p:nvGrpSpPr>
          <p:cNvPr id="9"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1" name="10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3" name="12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4" name="11 CuadroTexto"/>
          <p:cNvSpPr txBox="1">
            <a:spLocks noChangeArrowheads="1"/>
          </p:cNvSpPr>
          <p:nvPr/>
        </p:nvSpPr>
        <p:spPr bwMode="auto">
          <a:xfrm>
            <a:off x="500063" y="867053"/>
            <a:ext cx="4714875" cy="400110"/>
          </a:xfrm>
          <a:prstGeom prst="rect">
            <a:avLst/>
          </a:prstGeom>
          <a:noFill/>
          <a:ln w="9525">
            <a:noFill/>
            <a:miter lim="800000"/>
            <a:headEnd/>
            <a:tailEnd/>
          </a:ln>
        </p:spPr>
        <p:txBody>
          <a:bodyPr anchor="ctr">
            <a:spAutoFit/>
          </a:bodyPr>
          <a:lstStyle/>
          <a:p>
            <a:r>
              <a:rPr lang="es-AR" sz="2000" dirty="0" smtClean="0">
                <a:solidFill>
                  <a:srgbClr val="0070C0"/>
                </a:solidFill>
              </a:rPr>
              <a:t>NUEVO MODELO DE SEGMENTACIÓN</a:t>
            </a:r>
          </a:p>
        </p:txBody>
      </p:sp>
    </p:spTree>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7171"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6" name="5 Rectángulo"/>
          <p:cNvSpPr/>
          <p:nvPr/>
        </p:nvSpPr>
        <p:spPr>
          <a:xfrm>
            <a:off x="339725" y="1547813"/>
            <a:ext cx="8447088" cy="428625"/>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smtClean="0"/>
              <a:t>Pilares</a:t>
            </a:r>
            <a:endParaRPr lang="es-AR" sz="2400" dirty="0"/>
          </a:p>
        </p:txBody>
      </p:sp>
      <p:sp>
        <p:nvSpPr>
          <p:cNvPr id="13" name="12 Forma libre"/>
          <p:cNvSpPr/>
          <p:nvPr/>
        </p:nvSpPr>
        <p:spPr>
          <a:xfrm rot="21600000">
            <a:off x="1835695" y="2348880"/>
            <a:ext cx="2700301"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0" y="2700300"/>
                </a:moveTo>
                <a:lnTo>
                  <a:pt x="0" y="450059"/>
                </a:lnTo>
                <a:cubicBezTo>
                  <a:pt x="0" y="330696"/>
                  <a:pt x="18621" y="216222"/>
                  <a:pt x="51767" y="131820"/>
                </a:cubicBezTo>
                <a:cubicBezTo>
                  <a:pt x="84913" y="47418"/>
                  <a:pt x="129869" y="0"/>
                  <a:pt x="176743" y="2"/>
                </a:cubicBezTo>
                <a:cubicBezTo>
                  <a:pt x="681892" y="2"/>
                  <a:pt x="1187040" y="0"/>
                  <a:pt x="1692188" y="0"/>
                </a:cubicBezTo>
                <a:lnTo>
                  <a:pt x="1692188" y="2700300"/>
                </a:lnTo>
                <a:lnTo>
                  <a:pt x="0" y="2700300"/>
                </a:lnTo>
                <a:close/>
              </a:path>
            </a:pathLst>
          </a:custGeom>
          <a:solidFill>
            <a:schemeClr val="accent3">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1"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Sistema de control</a:t>
            </a:r>
            <a:endParaRPr lang="es-ES" sz="2600" b="1" kern="1200" dirty="0"/>
          </a:p>
        </p:txBody>
      </p:sp>
      <p:sp>
        <p:nvSpPr>
          <p:cNvPr id="14" name="13 Forma libre"/>
          <p:cNvSpPr/>
          <p:nvPr/>
        </p:nvSpPr>
        <p:spPr>
          <a:xfrm>
            <a:off x="4535996" y="2348880"/>
            <a:ext cx="2700300" cy="1692188"/>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0" y="0"/>
                </a:moveTo>
                <a:lnTo>
                  <a:pt x="2418263" y="0"/>
                </a:lnTo>
                <a:cubicBezTo>
                  <a:pt x="2493064" y="0"/>
                  <a:pt x="2564801" y="29715"/>
                  <a:pt x="2617693" y="82607"/>
                </a:cubicBezTo>
                <a:cubicBezTo>
                  <a:pt x="2670585" y="135499"/>
                  <a:pt x="2700300" y="207237"/>
                  <a:pt x="2700299" y="282037"/>
                </a:cubicBezTo>
                <a:cubicBezTo>
                  <a:pt x="2700299" y="752087"/>
                  <a:pt x="2700300" y="1222138"/>
                  <a:pt x="2700300" y="1692188"/>
                </a:cubicBezTo>
                <a:lnTo>
                  <a:pt x="0" y="1692188"/>
                </a:lnTo>
                <a:lnTo>
                  <a:pt x="0" y="0"/>
                </a:lnTo>
                <a:close/>
              </a:path>
            </a:pathLst>
          </a:custGeom>
          <a:solidFill>
            <a:schemeClr val="accent5">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2"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Segmentación</a:t>
            </a:r>
            <a:endParaRPr lang="es-ES" sz="2600" b="1" kern="1200" dirty="0"/>
          </a:p>
        </p:txBody>
      </p:sp>
      <p:sp>
        <p:nvSpPr>
          <p:cNvPr id="15" name="14 Forma libre"/>
          <p:cNvSpPr/>
          <p:nvPr/>
        </p:nvSpPr>
        <p:spPr>
          <a:xfrm rot="21600000">
            <a:off x="1835696" y="4041067"/>
            <a:ext cx="2700301" cy="1692189"/>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2700300" y="1692188"/>
                </a:moveTo>
                <a:lnTo>
                  <a:pt x="282037" y="1692188"/>
                </a:lnTo>
                <a:cubicBezTo>
                  <a:pt x="207236" y="1692188"/>
                  <a:pt x="135499" y="1662473"/>
                  <a:pt x="82607" y="1609581"/>
                </a:cubicBezTo>
                <a:cubicBezTo>
                  <a:pt x="29715" y="1556689"/>
                  <a:pt x="0" y="1484951"/>
                  <a:pt x="1" y="1410151"/>
                </a:cubicBezTo>
                <a:cubicBezTo>
                  <a:pt x="1" y="940101"/>
                  <a:pt x="0" y="470050"/>
                  <a:pt x="0" y="0"/>
                </a:cubicBezTo>
                <a:lnTo>
                  <a:pt x="2700300" y="0"/>
                </a:lnTo>
                <a:lnTo>
                  <a:pt x="2700300" y="1692188"/>
                </a:lnTo>
                <a:close/>
              </a:path>
            </a:pathLst>
          </a:custGeom>
          <a:solidFill>
            <a:schemeClr val="accent2">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1" tIns="607960" rIns="184913" bIns="184912" numCol="1" spcCol="1270" anchor="ctr" anchorCtr="0">
            <a:noAutofit/>
          </a:bodyPr>
          <a:lstStyle/>
          <a:p>
            <a:pPr lvl="0" algn="ctr" defTabSz="1155700">
              <a:lnSpc>
                <a:spcPct val="90000"/>
              </a:lnSpc>
              <a:spcBef>
                <a:spcPct val="0"/>
              </a:spcBef>
              <a:spcAft>
                <a:spcPct val="35000"/>
              </a:spcAft>
            </a:pPr>
            <a:r>
              <a:rPr lang="es-ES" sz="2600" b="1" kern="1200" dirty="0" smtClean="0"/>
              <a:t>Acciones</a:t>
            </a:r>
            <a:endParaRPr lang="es-ES" sz="2600" b="1" kern="1200" dirty="0"/>
          </a:p>
        </p:txBody>
      </p:sp>
      <p:sp>
        <p:nvSpPr>
          <p:cNvPr id="16" name="15 Forma libre"/>
          <p:cNvSpPr/>
          <p:nvPr/>
        </p:nvSpPr>
        <p:spPr>
          <a:xfrm>
            <a:off x="4535996" y="4041067"/>
            <a:ext cx="2700300"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1692188" y="1"/>
                </a:moveTo>
                <a:lnTo>
                  <a:pt x="1692188" y="2250240"/>
                </a:lnTo>
                <a:cubicBezTo>
                  <a:pt x="1692188" y="2369604"/>
                  <a:pt x="1673567" y="2484078"/>
                  <a:pt x="1640421" y="2568480"/>
                </a:cubicBezTo>
                <a:cubicBezTo>
                  <a:pt x="1607275" y="2652882"/>
                  <a:pt x="1562319" y="2700299"/>
                  <a:pt x="1515445" y="2700298"/>
                </a:cubicBezTo>
                <a:cubicBezTo>
                  <a:pt x="1010296" y="2700298"/>
                  <a:pt x="505148" y="2700299"/>
                  <a:pt x="0" y="2700299"/>
                </a:cubicBezTo>
                <a:lnTo>
                  <a:pt x="0" y="1"/>
                </a:lnTo>
                <a:lnTo>
                  <a:pt x="1692188" y="1"/>
                </a:lnTo>
                <a:close/>
              </a:path>
            </a:pathLst>
          </a:custGeom>
          <a:solidFill>
            <a:schemeClr val="accent6">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607959" rIns="184912" bIns="184912" numCol="1" spcCol="1270" anchor="ctr" anchorCtr="0">
            <a:noAutofit/>
          </a:bodyPr>
          <a:lstStyle/>
          <a:p>
            <a:pPr algn="ctr" defTabSz="1155700">
              <a:lnSpc>
                <a:spcPct val="90000"/>
              </a:lnSpc>
              <a:spcAft>
                <a:spcPct val="35000"/>
              </a:spcAft>
            </a:pPr>
            <a:r>
              <a:rPr lang="es-ES" sz="2600" dirty="0" smtClean="0"/>
              <a:t>Tipología de incumplimientos</a:t>
            </a:r>
          </a:p>
        </p:txBody>
      </p:sp>
      <p:sp>
        <p:nvSpPr>
          <p:cNvPr id="17" name="16 Forma libre"/>
          <p:cNvSpPr/>
          <p:nvPr/>
        </p:nvSpPr>
        <p:spPr>
          <a:xfrm>
            <a:off x="3059833" y="3501006"/>
            <a:ext cx="2952324" cy="1080123"/>
          </a:xfrm>
          <a:custGeom>
            <a:avLst/>
            <a:gdLst>
              <a:gd name="connsiteX0" fmla="*/ 0 w 2952324"/>
              <a:gd name="connsiteY0" fmla="*/ 180024 h 1080123"/>
              <a:gd name="connsiteX1" fmla="*/ 52728 w 2952324"/>
              <a:gd name="connsiteY1" fmla="*/ 52728 h 1080123"/>
              <a:gd name="connsiteX2" fmla="*/ 180024 w 2952324"/>
              <a:gd name="connsiteY2" fmla="*/ 0 h 1080123"/>
              <a:gd name="connsiteX3" fmla="*/ 2772300 w 2952324"/>
              <a:gd name="connsiteY3" fmla="*/ 0 h 1080123"/>
              <a:gd name="connsiteX4" fmla="*/ 2899596 w 2952324"/>
              <a:gd name="connsiteY4" fmla="*/ 52728 h 1080123"/>
              <a:gd name="connsiteX5" fmla="*/ 2952324 w 2952324"/>
              <a:gd name="connsiteY5" fmla="*/ 180024 h 1080123"/>
              <a:gd name="connsiteX6" fmla="*/ 2952324 w 2952324"/>
              <a:gd name="connsiteY6" fmla="*/ 900099 h 1080123"/>
              <a:gd name="connsiteX7" fmla="*/ 2899596 w 2952324"/>
              <a:gd name="connsiteY7" fmla="*/ 1027395 h 1080123"/>
              <a:gd name="connsiteX8" fmla="*/ 2772300 w 2952324"/>
              <a:gd name="connsiteY8" fmla="*/ 1080123 h 1080123"/>
              <a:gd name="connsiteX9" fmla="*/ 180024 w 2952324"/>
              <a:gd name="connsiteY9" fmla="*/ 1080123 h 1080123"/>
              <a:gd name="connsiteX10" fmla="*/ 52728 w 2952324"/>
              <a:gd name="connsiteY10" fmla="*/ 1027395 h 1080123"/>
              <a:gd name="connsiteX11" fmla="*/ 0 w 2952324"/>
              <a:gd name="connsiteY11" fmla="*/ 900099 h 1080123"/>
              <a:gd name="connsiteX12" fmla="*/ 0 w 2952324"/>
              <a:gd name="connsiteY12" fmla="*/ 180024 h 1080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52324" h="1080123">
                <a:moveTo>
                  <a:pt x="0" y="180024"/>
                </a:moveTo>
                <a:cubicBezTo>
                  <a:pt x="0" y="132279"/>
                  <a:pt x="18967" y="86489"/>
                  <a:pt x="52728" y="52728"/>
                </a:cubicBezTo>
                <a:cubicBezTo>
                  <a:pt x="86489" y="18967"/>
                  <a:pt x="132279" y="0"/>
                  <a:pt x="180024" y="0"/>
                </a:cubicBezTo>
                <a:lnTo>
                  <a:pt x="2772300" y="0"/>
                </a:lnTo>
                <a:cubicBezTo>
                  <a:pt x="2820045" y="0"/>
                  <a:pt x="2865835" y="18967"/>
                  <a:pt x="2899596" y="52728"/>
                </a:cubicBezTo>
                <a:cubicBezTo>
                  <a:pt x="2933357" y="86489"/>
                  <a:pt x="2952324" y="132279"/>
                  <a:pt x="2952324" y="180024"/>
                </a:cubicBezTo>
                <a:lnTo>
                  <a:pt x="2952324" y="900099"/>
                </a:lnTo>
                <a:cubicBezTo>
                  <a:pt x="2952324" y="947844"/>
                  <a:pt x="2933357" y="993634"/>
                  <a:pt x="2899596" y="1027395"/>
                </a:cubicBezTo>
                <a:cubicBezTo>
                  <a:pt x="2865835" y="1061156"/>
                  <a:pt x="2820045" y="1080123"/>
                  <a:pt x="2772300" y="1080123"/>
                </a:cubicBezTo>
                <a:lnTo>
                  <a:pt x="180024" y="1080123"/>
                </a:lnTo>
                <a:cubicBezTo>
                  <a:pt x="132279" y="1080123"/>
                  <a:pt x="86489" y="1061156"/>
                  <a:pt x="52728" y="1027395"/>
                </a:cubicBezTo>
                <a:cubicBezTo>
                  <a:pt x="18967" y="993634"/>
                  <a:pt x="0" y="947844"/>
                  <a:pt x="0" y="900099"/>
                </a:cubicBezTo>
                <a:lnTo>
                  <a:pt x="0" y="180024"/>
                </a:lnTo>
                <a:close/>
              </a:path>
            </a:pathLst>
          </a:custGeom>
          <a:solidFill>
            <a:schemeClr val="tx2">
              <a:lumMod val="60000"/>
              <a:lumOff val="40000"/>
              <a:alpha val="25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2600" b="1" kern="1200" dirty="0" smtClean="0">
                <a:solidFill>
                  <a:schemeClr val="bg1"/>
                </a:solidFill>
              </a:rPr>
              <a:t>Calendario operativo</a:t>
            </a:r>
            <a:endParaRPr lang="es-ES" sz="2600" b="1" kern="1200" dirty="0">
              <a:solidFill>
                <a:schemeClr val="bg1"/>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0 Grupo"/>
          <p:cNvGrpSpPr>
            <a:grpSpLocks/>
          </p:cNvGrpSpPr>
          <p:nvPr/>
        </p:nvGrpSpPr>
        <p:grpSpPr bwMode="auto">
          <a:xfrm>
            <a:off x="0" y="0"/>
            <a:ext cx="9153525" cy="6842125"/>
            <a:chOff x="0" y="0"/>
            <a:chExt cx="9153556" cy="6842124"/>
          </a:xfrm>
        </p:grpSpPr>
        <p:sp>
          <p:nvSpPr>
            <p:cNvPr id="6" name="5 Rectángulo"/>
            <p:cNvSpPr/>
            <p:nvPr/>
          </p:nvSpPr>
          <p:spPr>
            <a:xfrm>
              <a:off x="0" y="0"/>
              <a:ext cx="9153556" cy="6842124"/>
            </a:xfrm>
            <a:prstGeom prst="rect">
              <a:avLst/>
            </a:prstGeom>
            <a:solidFill>
              <a:schemeClr val="bg1"/>
            </a:solidFill>
            <a:ln>
              <a:noFill/>
            </a:ln>
          </p:spPr>
          <p:style>
            <a:lnRef idx="2">
              <a:schemeClr val="accent1">
                <a:shade val="50000"/>
              </a:schemeClr>
            </a:lnRef>
            <a:fillRef idx="1003">
              <a:schemeClr val="dk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sp>
          <p:nvSpPr>
            <p:cNvPr id="7" name="6 Rectángulo"/>
            <p:cNvSpPr/>
            <p:nvPr/>
          </p:nvSpPr>
          <p:spPr>
            <a:xfrm>
              <a:off x="117444" y="163490"/>
              <a:ext cx="8883712" cy="6526234"/>
            </a:xfrm>
            <a:prstGeom prst="rect">
              <a:avLst/>
            </a:prstGeom>
            <a:ln>
              <a:noFill/>
            </a:ln>
          </p:spPr>
          <p:style>
            <a:lnRef idx="2">
              <a:schemeClr val="accent1">
                <a:shade val="50000"/>
              </a:schemeClr>
            </a:lnRef>
            <a:fillRef idx="1003">
              <a:schemeClr val="dk1"/>
            </a:fillRef>
            <a:effectRef idx="0">
              <a:schemeClr val="accent1"/>
            </a:effectRef>
            <a:fontRef idx="minor">
              <a:schemeClr val="lt1"/>
            </a:fontRef>
          </p:style>
          <p:txBody>
            <a:bodyPr anchor="ctr"/>
            <a:lstStyle/>
            <a:p>
              <a:pPr algn="ctr" fontAlgn="auto">
                <a:spcBef>
                  <a:spcPts val="0"/>
                </a:spcBef>
                <a:spcAft>
                  <a:spcPts val="0"/>
                </a:spcAft>
                <a:defRPr/>
              </a:pPr>
              <a:endParaRPr lang="es-AR"/>
            </a:p>
          </p:txBody>
        </p:sp>
        <p:pic>
          <p:nvPicPr>
            <p:cNvPr id="10" name="Picture 20" descr="D:\nuevo modelo 2007\SOLAPAS CUADROS ETC\AFIP tranparente.png"/>
            <p:cNvPicPr>
              <a:picLocks noChangeAspect="1" noChangeArrowheads="1"/>
            </p:cNvPicPr>
            <p:nvPr/>
          </p:nvPicPr>
          <p:blipFill>
            <a:blip r:embed="rId3" cstate="print"/>
            <a:stretch>
              <a:fillRect/>
            </a:stretch>
          </p:blipFill>
          <p:spPr bwMode="auto">
            <a:xfrm>
              <a:off x="2598747" y="2797175"/>
              <a:ext cx="3962413" cy="1162050"/>
            </a:xfrm>
            <a:prstGeom prst="rect">
              <a:avLst/>
            </a:prstGeom>
            <a:noFill/>
            <a:effectLst>
              <a:outerShdw blurRad="50800" dist="38100" dir="5400000" algn="t" rotWithShape="0">
                <a:prstClr val="black">
                  <a:alpha val="40000"/>
                </a:prstClr>
              </a:outerShdw>
            </a:effectLst>
          </p:spPr>
        </p:pic>
      </p:grpSp>
    </p:spTree>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9219"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9220" name="Rectangle 5"/>
          <p:cNvSpPr>
            <a:spLocks noChangeArrowheads="1"/>
          </p:cNvSpPr>
          <p:nvPr/>
        </p:nvSpPr>
        <p:spPr bwMode="auto">
          <a:xfrm>
            <a:off x="611188" y="2709863"/>
            <a:ext cx="8208962" cy="431800"/>
          </a:xfrm>
          <a:prstGeom prst="rect">
            <a:avLst/>
          </a:prstGeom>
          <a:noFill/>
          <a:ln w="9525">
            <a:noFill/>
            <a:miter lim="800000"/>
            <a:headEnd/>
            <a:tailEnd/>
          </a:ln>
        </p:spPr>
        <p:txBody>
          <a:bodyPr anchor="ctr"/>
          <a:lstStyle/>
          <a:p>
            <a:pPr indent="176213" algn="just" eaLnBrk="0" hangingPunct="0">
              <a:spcBef>
                <a:spcPct val="100000"/>
              </a:spcBef>
              <a:buClr>
                <a:schemeClr val="tx2"/>
              </a:buClr>
              <a:buFont typeface="Arial" charset="0"/>
              <a:buChar char="•"/>
            </a:pPr>
            <a:endParaRPr lang="es-AR"/>
          </a:p>
        </p:txBody>
      </p:sp>
      <p:sp>
        <p:nvSpPr>
          <p:cNvPr id="9224" name="Rectangle 12"/>
          <p:cNvSpPr>
            <a:spLocks noChangeArrowheads="1"/>
          </p:cNvSpPr>
          <p:nvPr/>
        </p:nvSpPr>
        <p:spPr bwMode="auto">
          <a:xfrm>
            <a:off x="611188" y="3021013"/>
            <a:ext cx="8208962" cy="431800"/>
          </a:xfrm>
          <a:prstGeom prst="rect">
            <a:avLst/>
          </a:prstGeom>
          <a:noFill/>
          <a:ln w="9525">
            <a:noFill/>
            <a:miter lim="800000"/>
            <a:headEnd/>
            <a:tailEnd/>
          </a:ln>
        </p:spPr>
        <p:txBody>
          <a:bodyPr anchor="ctr"/>
          <a:lstStyle/>
          <a:p>
            <a:pPr indent="176213" algn="just" eaLnBrk="0" hangingPunct="0">
              <a:spcBef>
                <a:spcPct val="100000"/>
              </a:spcBef>
              <a:buClr>
                <a:schemeClr val="tx2"/>
              </a:buClr>
              <a:buFont typeface="Arial" charset="0"/>
              <a:buChar char="•"/>
            </a:pPr>
            <a:endParaRPr lang="es-AR"/>
          </a:p>
        </p:txBody>
      </p:sp>
      <p:sp>
        <p:nvSpPr>
          <p:cNvPr id="26" name="Rectangle 17"/>
          <p:cNvSpPr>
            <a:spLocks noChangeArrowheads="1"/>
          </p:cNvSpPr>
          <p:nvPr/>
        </p:nvSpPr>
        <p:spPr bwMode="auto">
          <a:xfrm>
            <a:off x="971600" y="2214926"/>
            <a:ext cx="7560000" cy="360995"/>
          </a:xfrm>
          <a:prstGeom prst="roundRect">
            <a:avLst/>
          </a:prstGeom>
          <a:solidFill>
            <a:srgbClr val="246172"/>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lgn="ctr">
              <a:spcAft>
                <a:spcPts val="1000"/>
              </a:spcAft>
              <a:defRPr/>
            </a:pPr>
            <a:r>
              <a:rPr lang="es-AR" sz="1800" dirty="0" smtClean="0">
                <a:solidFill>
                  <a:schemeClr val="bg1"/>
                </a:solidFill>
                <a:cs typeface="Arial" charset="0"/>
              </a:rPr>
              <a:t>Por </a:t>
            </a:r>
            <a:r>
              <a:rPr lang="es-AR" sz="1800" dirty="0">
                <a:solidFill>
                  <a:schemeClr val="bg1"/>
                </a:solidFill>
                <a:cs typeface="Arial" charset="0"/>
              </a:rPr>
              <a:t>significación fiscal</a:t>
            </a:r>
          </a:p>
        </p:txBody>
      </p:sp>
      <p:grpSp>
        <p:nvGrpSpPr>
          <p:cNvPr id="4" name="17 Grupo"/>
          <p:cNvGrpSpPr>
            <a:grpSpLocks/>
          </p:cNvGrpSpPr>
          <p:nvPr/>
        </p:nvGrpSpPr>
        <p:grpSpPr bwMode="auto">
          <a:xfrm>
            <a:off x="1116013" y="2636840"/>
            <a:ext cx="6680200" cy="338554"/>
            <a:chOff x="1035819" y="1857364"/>
            <a:chExt cx="6679453" cy="340249"/>
          </a:xfrm>
        </p:grpSpPr>
        <p:pic>
          <p:nvPicPr>
            <p:cNvPr id="9255" name="9 Imagen" descr="Boton-redondo-griss.png"/>
            <p:cNvPicPr>
              <a:picLocks noChangeAspect="1"/>
            </p:cNvPicPr>
            <p:nvPr/>
          </p:nvPicPr>
          <p:blipFill>
            <a:blip r:embed="rId2" cstate="print"/>
            <a:srcRect/>
            <a:stretch>
              <a:fillRect/>
            </a:stretch>
          </p:blipFill>
          <p:spPr bwMode="auto">
            <a:xfrm>
              <a:off x="1035819" y="1890702"/>
              <a:ext cx="285752" cy="285752"/>
            </a:xfrm>
            <a:prstGeom prst="rect">
              <a:avLst/>
            </a:prstGeom>
            <a:noFill/>
            <a:ln w="9525" algn="ctr">
              <a:noFill/>
              <a:miter lim="800000"/>
              <a:headEnd/>
              <a:tailEnd/>
            </a:ln>
          </p:spPr>
        </p:pic>
        <p:sp>
          <p:nvSpPr>
            <p:cNvPr id="9256" name="19 CuadroTexto"/>
            <p:cNvSpPr txBox="1">
              <a:spLocks noChangeArrowheads="1"/>
            </p:cNvSpPr>
            <p:nvPr/>
          </p:nvSpPr>
          <p:spPr bwMode="auto">
            <a:xfrm>
              <a:off x="1358045" y="1857364"/>
              <a:ext cx="6357227" cy="340249"/>
            </a:xfrm>
            <a:prstGeom prst="rect">
              <a:avLst/>
            </a:prstGeom>
            <a:noFill/>
            <a:ln w="9525" algn="ctr">
              <a:noFill/>
              <a:miter lim="800000"/>
              <a:headEnd/>
              <a:tailEnd/>
            </a:ln>
          </p:spPr>
          <p:txBody>
            <a:bodyPr>
              <a:spAutoFit/>
            </a:bodyPr>
            <a:lstStyle/>
            <a:p>
              <a:pPr marL="266700" indent="-266700">
                <a:spcBef>
                  <a:spcPct val="25000"/>
                </a:spcBef>
                <a:spcAft>
                  <a:spcPct val="25000"/>
                </a:spcAft>
                <a:buClr>
                  <a:srgbClr val="6CA8DE"/>
                </a:buClr>
              </a:pPr>
              <a:r>
                <a:rPr lang="en-GB" sz="1600" dirty="0">
                  <a:solidFill>
                    <a:schemeClr val="tx2"/>
                  </a:solidFill>
                </a:rPr>
                <a:t>Grandes </a:t>
              </a:r>
              <a:r>
                <a:rPr lang="en-GB" sz="1600" dirty="0" smtClean="0">
                  <a:solidFill>
                    <a:schemeClr val="tx2"/>
                  </a:solidFill>
                </a:rPr>
                <a:t>contribuyentes</a:t>
              </a:r>
              <a:endParaRPr lang="es-ES" sz="1600" dirty="0">
                <a:solidFill>
                  <a:schemeClr val="tx2"/>
                </a:solidFill>
              </a:endParaRPr>
            </a:p>
          </p:txBody>
        </p:sp>
      </p:grpSp>
      <p:grpSp>
        <p:nvGrpSpPr>
          <p:cNvPr id="5" name="17 Grupo"/>
          <p:cNvGrpSpPr>
            <a:grpSpLocks/>
          </p:cNvGrpSpPr>
          <p:nvPr/>
        </p:nvGrpSpPr>
        <p:grpSpPr bwMode="auto">
          <a:xfrm>
            <a:off x="1116013" y="3017840"/>
            <a:ext cx="6680200" cy="338554"/>
            <a:chOff x="1035819" y="1857364"/>
            <a:chExt cx="6679453" cy="340249"/>
          </a:xfrm>
        </p:grpSpPr>
        <p:pic>
          <p:nvPicPr>
            <p:cNvPr id="9253" name="9 Imagen" descr="Boton-redondo-griss.png"/>
            <p:cNvPicPr>
              <a:picLocks noChangeAspect="1"/>
            </p:cNvPicPr>
            <p:nvPr/>
          </p:nvPicPr>
          <p:blipFill>
            <a:blip r:embed="rId2" cstate="print"/>
            <a:srcRect/>
            <a:stretch>
              <a:fillRect/>
            </a:stretch>
          </p:blipFill>
          <p:spPr bwMode="auto">
            <a:xfrm>
              <a:off x="1035819" y="1890702"/>
              <a:ext cx="285752" cy="285752"/>
            </a:xfrm>
            <a:prstGeom prst="rect">
              <a:avLst/>
            </a:prstGeom>
            <a:noFill/>
            <a:ln w="9525" algn="ctr">
              <a:noFill/>
              <a:miter lim="800000"/>
              <a:headEnd/>
              <a:tailEnd/>
            </a:ln>
          </p:spPr>
        </p:pic>
        <p:sp>
          <p:nvSpPr>
            <p:cNvPr id="9254" name="19 CuadroTexto"/>
            <p:cNvSpPr txBox="1">
              <a:spLocks noChangeArrowheads="1"/>
            </p:cNvSpPr>
            <p:nvPr/>
          </p:nvSpPr>
          <p:spPr bwMode="auto">
            <a:xfrm>
              <a:off x="1358045" y="1857364"/>
              <a:ext cx="6357227" cy="340249"/>
            </a:xfrm>
            <a:prstGeom prst="rect">
              <a:avLst/>
            </a:prstGeom>
            <a:noFill/>
            <a:ln w="9525" algn="ctr">
              <a:noFill/>
              <a:miter lim="800000"/>
              <a:headEnd/>
              <a:tailEnd/>
            </a:ln>
          </p:spPr>
          <p:txBody>
            <a:bodyPr>
              <a:spAutoFit/>
            </a:bodyPr>
            <a:lstStyle/>
            <a:p>
              <a:pPr marL="266700" indent="-266700" algn="just" eaLnBrk="0" hangingPunct="0">
                <a:spcBef>
                  <a:spcPct val="100000"/>
                </a:spcBef>
                <a:buClr>
                  <a:schemeClr val="tx2"/>
                </a:buClr>
                <a:buFont typeface="Arial" charset="0"/>
                <a:buNone/>
              </a:pPr>
              <a:r>
                <a:rPr lang="es-ES" sz="1600" dirty="0">
                  <a:solidFill>
                    <a:schemeClr val="tx2"/>
                  </a:solidFill>
                </a:rPr>
                <a:t>Medianos</a:t>
              </a:r>
              <a:r>
                <a:rPr lang="es-ES" sz="1600" dirty="0"/>
                <a:t> </a:t>
              </a:r>
              <a:r>
                <a:rPr lang="es-ES" sz="1600" dirty="0" smtClean="0">
                  <a:solidFill>
                    <a:schemeClr val="tx2"/>
                  </a:solidFill>
                </a:rPr>
                <a:t>contribuyentes</a:t>
              </a:r>
              <a:endParaRPr lang="es-ES" sz="1600" dirty="0">
                <a:solidFill>
                  <a:schemeClr val="tx2"/>
                </a:solidFill>
              </a:endParaRPr>
            </a:p>
          </p:txBody>
        </p:sp>
      </p:grpSp>
      <p:grpSp>
        <p:nvGrpSpPr>
          <p:cNvPr id="6" name="17 Grupo"/>
          <p:cNvGrpSpPr>
            <a:grpSpLocks/>
          </p:cNvGrpSpPr>
          <p:nvPr/>
        </p:nvGrpSpPr>
        <p:grpSpPr bwMode="auto">
          <a:xfrm>
            <a:off x="1116013" y="3398840"/>
            <a:ext cx="6680200" cy="338554"/>
            <a:chOff x="1035819" y="1857364"/>
            <a:chExt cx="6679453" cy="340249"/>
          </a:xfrm>
        </p:grpSpPr>
        <p:pic>
          <p:nvPicPr>
            <p:cNvPr id="9251" name="9 Imagen" descr="Boton-redondo-griss.png"/>
            <p:cNvPicPr>
              <a:picLocks noChangeAspect="1"/>
            </p:cNvPicPr>
            <p:nvPr/>
          </p:nvPicPr>
          <p:blipFill>
            <a:blip r:embed="rId2" cstate="print"/>
            <a:srcRect/>
            <a:stretch>
              <a:fillRect/>
            </a:stretch>
          </p:blipFill>
          <p:spPr bwMode="auto">
            <a:xfrm>
              <a:off x="1035819" y="1890702"/>
              <a:ext cx="285752" cy="285752"/>
            </a:xfrm>
            <a:prstGeom prst="rect">
              <a:avLst/>
            </a:prstGeom>
            <a:noFill/>
            <a:ln w="9525" algn="ctr">
              <a:noFill/>
              <a:miter lim="800000"/>
              <a:headEnd/>
              <a:tailEnd/>
            </a:ln>
          </p:spPr>
        </p:pic>
        <p:sp>
          <p:nvSpPr>
            <p:cNvPr id="9252" name="19 CuadroTexto"/>
            <p:cNvSpPr txBox="1">
              <a:spLocks noChangeArrowheads="1"/>
            </p:cNvSpPr>
            <p:nvPr/>
          </p:nvSpPr>
          <p:spPr bwMode="auto">
            <a:xfrm>
              <a:off x="1358045" y="1857364"/>
              <a:ext cx="6357227" cy="340249"/>
            </a:xfrm>
            <a:prstGeom prst="rect">
              <a:avLst/>
            </a:prstGeom>
            <a:noFill/>
            <a:ln w="9525" algn="ctr">
              <a:noFill/>
              <a:miter lim="800000"/>
              <a:headEnd/>
              <a:tailEnd/>
            </a:ln>
          </p:spPr>
          <p:txBody>
            <a:bodyPr>
              <a:spAutoFit/>
            </a:bodyPr>
            <a:lstStyle/>
            <a:p>
              <a:pPr marL="266700" indent="-266700" algn="just" eaLnBrk="0" hangingPunct="0">
                <a:spcBef>
                  <a:spcPct val="100000"/>
                </a:spcBef>
                <a:buClr>
                  <a:schemeClr val="tx2"/>
                </a:buClr>
                <a:buFont typeface="Arial" charset="0"/>
                <a:buNone/>
              </a:pPr>
              <a:r>
                <a:rPr lang="es-ES" sz="1600" dirty="0">
                  <a:solidFill>
                    <a:schemeClr val="tx2"/>
                  </a:solidFill>
                </a:rPr>
                <a:t>Pequeños </a:t>
              </a:r>
              <a:r>
                <a:rPr lang="es-ES" sz="1600" dirty="0" smtClean="0">
                  <a:solidFill>
                    <a:schemeClr val="tx2"/>
                  </a:solidFill>
                </a:rPr>
                <a:t>contribuyentes</a:t>
              </a:r>
              <a:endParaRPr lang="es-ES" sz="1600" dirty="0">
                <a:solidFill>
                  <a:schemeClr val="tx2"/>
                </a:solidFill>
              </a:endParaRPr>
            </a:p>
          </p:txBody>
        </p:sp>
      </p:grpSp>
      <p:sp>
        <p:nvSpPr>
          <p:cNvPr id="3" name="Rectangle 17"/>
          <p:cNvSpPr>
            <a:spLocks noChangeArrowheads="1"/>
          </p:cNvSpPr>
          <p:nvPr/>
        </p:nvSpPr>
        <p:spPr bwMode="auto">
          <a:xfrm>
            <a:off x="972440" y="3929968"/>
            <a:ext cx="7560000" cy="360994"/>
          </a:xfrm>
          <a:prstGeom prst="roundRect">
            <a:avLst/>
          </a:prstGeom>
          <a:solidFill>
            <a:srgbClr val="246172"/>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lgn="ctr">
              <a:spcAft>
                <a:spcPts val="1000"/>
              </a:spcAft>
              <a:defRPr/>
            </a:pPr>
            <a:r>
              <a:rPr lang="es-AR" sz="1800" dirty="0" smtClean="0">
                <a:solidFill>
                  <a:schemeClr val="bg1"/>
                </a:solidFill>
                <a:cs typeface="Arial" charset="0"/>
              </a:rPr>
              <a:t>Por </a:t>
            </a:r>
            <a:r>
              <a:rPr lang="es-AR" sz="1800" dirty="0">
                <a:solidFill>
                  <a:schemeClr val="bg1"/>
                </a:solidFill>
                <a:cs typeface="Arial" charset="0"/>
              </a:rPr>
              <a:t>características específicas</a:t>
            </a:r>
          </a:p>
        </p:txBody>
      </p:sp>
      <p:grpSp>
        <p:nvGrpSpPr>
          <p:cNvPr id="7" name="17 Grupo"/>
          <p:cNvGrpSpPr>
            <a:grpSpLocks/>
          </p:cNvGrpSpPr>
          <p:nvPr/>
        </p:nvGrpSpPr>
        <p:grpSpPr bwMode="auto">
          <a:xfrm>
            <a:off x="1116013" y="4798345"/>
            <a:ext cx="6680200" cy="338554"/>
            <a:chOff x="1035819" y="1857364"/>
            <a:chExt cx="6679453" cy="340249"/>
          </a:xfrm>
        </p:grpSpPr>
        <p:pic>
          <p:nvPicPr>
            <p:cNvPr id="9249" name="9 Imagen" descr="Boton-redondo-griss.png"/>
            <p:cNvPicPr>
              <a:picLocks noChangeAspect="1"/>
            </p:cNvPicPr>
            <p:nvPr/>
          </p:nvPicPr>
          <p:blipFill>
            <a:blip r:embed="rId2" cstate="print"/>
            <a:srcRect/>
            <a:stretch>
              <a:fillRect/>
            </a:stretch>
          </p:blipFill>
          <p:spPr bwMode="auto">
            <a:xfrm>
              <a:off x="1035819" y="1890702"/>
              <a:ext cx="285752" cy="285752"/>
            </a:xfrm>
            <a:prstGeom prst="rect">
              <a:avLst/>
            </a:prstGeom>
            <a:noFill/>
            <a:ln w="9525" algn="ctr">
              <a:noFill/>
              <a:miter lim="800000"/>
              <a:headEnd/>
              <a:tailEnd/>
            </a:ln>
          </p:spPr>
        </p:pic>
        <p:sp>
          <p:nvSpPr>
            <p:cNvPr id="9250" name="19 CuadroTexto"/>
            <p:cNvSpPr txBox="1">
              <a:spLocks noChangeArrowheads="1"/>
            </p:cNvSpPr>
            <p:nvPr/>
          </p:nvSpPr>
          <p:spPr bwMode="auto">
            <a:xfrm>
              <a:off x="1358045" y="1857364"/>
              <a:ext cx="6357227" cy="340249"/>
            </a:xfrm>
            <a:prstGeom prst="rect">
              <a:avLst/>
            </a:prstGeom>
            <a:noFill/>
            <a:ln w="9525" algn="ctr">
              <a:noFill/>
              <a:miter lim="800000"/>
              <a:headEnd/>
              <a:tailEnd/>
            </a:ln>
          </p:spPr>
          <p:txBody>
            <a:bodyPr>
              <a:spAutoFit/>
            </a:bodyPr>
            <a:lstStyle/>
            <a:p>
              <a:pPr marL="266700" indent="-266700">
                <a:spcBef>
                  <a:spcPct val="25000"/>
                </a:spcBef>
                <a:spcAft>
                  <a:spcPct val="25000"/>
                </a:spcAft>
                <a:buClr>
                  <a:srgbClr val="6CA8DE"/>
                </a:buClr>
              </a:pPr>
              <a:r>
                <a:rPr lang="en-GB" sz="1600" dirty="0">
                  <a:solidFill>
                    <a:schemeClr val="tx2"/>
                  </a:solidFill>
                </a:rPr>
                <a:t>Contribuyentes no </a:t>
              </a:r>
              <a:r>
                <a:rPr lang="en-GB" sz="1600" dirty="0" err="1" smtClean="0">
                  <a:solidFill>
                    <a:schemeClr val="tx2"/>
                  </a:solidFill>
                </a:rPr>
                <a:t>localizables</a:t>
              </a:r>
              <a:endParaRPr lang="en-GB" sz="1600" dirty="0">
                <a:solidFill>
                  <a:schemeClr val="tx2"/>
                </a:solidFill>
              </a:endParaRPr>
            </a:p>
          </p:txBody>
        </p:sp>
      </p:grpSp>
      <p:grpSp>
        <p:nvGrpSpPr>
          <p:cNvPr id="8" name="17 Grupo"/>
          <p:cNvGrpSpPr>
            <a:grpSpLocks/>
          </p:cNvGrpSpPr>
          <p:nvPr/>
        </p:nvGrpSpPr>
        <p:grpSpPr bwMode="auto">
          <a:xfrm>
            <a:off x="1116013" y="5179345"/>
            <a:ext cx="6680200" cy="338554"/>
            <a:chOff x="1035819" y="1857364"/>
            <a:chExt cx="6679453" cy="340249"/>
          </a:xfrm>
        </p:grpSpPr>
        <p:pic>
          <p:nvPicPr>
            <p:cNvPr id="9247" name="9 Imagen" descr="Boton-redondo-griss.png"/>
            <p:cNvPicPr>
              <a:picLocks noChangeAspect="1"/>
            </p:cNvPicPr>
            <p:nvPr/>
          </p:nvPicPr>
          <p:blipFill>
            <a:blip r:embed="rId2" cstate="print"/>
            <a:srcRect/>
            <a:stretch>
              <a:fillRect/>
            </a:stretch>
          </p:blipFill>
          <p:spPr bwMode="auto">
            <a:xfrm>
              <a:off x="1035819" y="1890702"/>
              <a:ext cx="285752" cy="285752"/>
            </a:xfrm>
            <a:prstGeom prst="rect">
              <a:avLst/>
            </a:prstGeom>
            <a:noFill/>
            <a:ln w="9525" algn="ctr">
              <a:noFill/>
              <a:miter lim="800000"/>
              <a:headEnd/>
              <a:tailEnd/>
            </a:ln>
          </p:spPr>
        </p:pic>
        <p:sp>
          <p:nvSpPr>
            <p:cNvPr id="9248" name="19 CuadroTexto"/>
            <p:cNvSpPr txBox="1">
              <a:spLocks noChangeArrowheads="1"/>
            </p:cNvSpPr>
            <p:nvPr/>
          </p:nvSpPr>
          <p:spPr bwMode="auto">
            <a:xfrm>
              <a:off x="1358045" y="1857364"/>
              <a:ext cx="6357227" cy="340249"/>
            </a:xfrm>
            <a:prstGeom prst="rect">
              <a:avLst/>
            </a:prstGeom>
            <a:noFill/>
            <a:ln w="9525" algn="ctr">
              <a:noFill/>
              <a:miter lim="800000"/>
              <a:headEnd/>
              <a:tailEnd/>
            </a:ln>
          </p:spPr>
          <p:txBody>
            <a:bodyPr>
              <a:spAutoFit/>
            </a:bodyPr>
            <a:lstStyle/>
            <a:p>
              <a:pPr marL="266700" indent="-266700" algn="just" eaLnBrk="0" hangingPunct="0">
                <a:spcBef>
                  <a:spcPct val="100000"/>
                </a:spcBef>
                <a:buClr>
                  <a:schemeClr val="tx2"/>
                </a:buClr>
                <a:buFont typeface="Arial" charset="0"/>
                <a:buNone/>
              </a:pPr>
              <a:r>
                <a:rPr lang="es-ES" sz="1600" dirty="0">
                  <a:solidFill>
                    <a:schemeClr val="tx2"/>
                  </a:solidFill>
                </a:rPr>
                <a:t>Contribuyentes </a:t>
              </a:r>
              <a:r>
                <a:rPr lang="es-ES" sz="1600" dirty="0" smtClean="0">
                  <a:solidFill>
                    <a:schemeClr val="tx2"/>
                  </a:solidFill>
                </a:rPr>
                <a:t>inactivos y presuntos </a:t>
              </a:r>
              <a:r>
                <a:rPr lang="es-ES" sz="1600" dirty="0">
                  <a:solidFill>
                    <a:schemeClr val="tx2"/>
                  </a:solidFill>
                </a:rPr>
                <a:t>inactivos</a:t>
              </a:r>
            </a:p>
          </p:txBody>
        </p:sp>
      </p:grpSp>
      <p:grpSp>
        <p:nvGrpSpPr>
          <p:cNvPr id="9" name="17 Grupo"/>
          <p:cNvGrpSpPr>
            <a:grpSpLocks/>
          </p:cNvGrpSpPr>
          <p:nvPr/>
        </p:nvGrpSpPr>
        <p:grpSpPr bwMode="auto">
          <a:xfrm>
            <a:off x="1116013" y="5560345"/>
            <a:ext cx="6680200" cy="338554"/>
            <a:chOff x="1035819" y="1857364"/>
            <a:chExt cx="6679453" cy="340249"/>
          </a:xfrm>
        </p:grpSpPr>
        <p:pic>
          <p:nvPicPr>
            <p:cNvPr id="9245" name="9 Imagen" descr="Boton-redondo-griss.png"/>
            <p:cNvPicPr>
              <a:picLocks noChangeAspect="1"/>
            </p:cNvPicPr>
            <p:nvPr/>
          </p:nvPicPr>
          <p:blipFill>
            <a:blip r:embed="rId2" cstate="print"/>
            <a:srcRect/>
            <a:stretch>
              <a:fillRect/>
            </a:stretch>
          </p:blipFill>
          <p:spPr bwMode="auto">
            <a:xfrm>
              <a:off x="1035819" y="1890702"/>
              <a:ext cx="285752" cy="285752"/>
            </a:xfrm>
            <a:prstGeom prst="rect">
              <a:avLst/>
            </a:prstGeom>
            <a:noFill/>
            <a:ln w="9525" algn="ctr">
              <a:noFill/>
              <a:miter lim="800000"/>
              <a:headEnd/>
              <a:tailEnd/>
            </a:ln>
          </p:spPr>
        </p:pic>
        <p:sp>
          <p:nvSpPr>
            <p:cNvPr id="9246" name="19 CuadroTexto"/>
            <p:cNvSpPr txBox="1">
              <a:spLocks noChangeArrowheads="1"/>
            </p:cNvSpPr>
            <p:nvPr/>
          </p:nvSpPr>
          <p:spPr bwMode="auto">
            <a:xfrm>
              <a:off x="1358045" y="1857364"/>
              <a:ext cx="6357227" cy="340249"/>
            </a:xfrm>
            <a:prstGeom prst="rect">
              <a:avLst/>
            </a:prstGeom>
            <a:noFill/>
            <a:ln w="9525" algn="ctr">
              <a:noFill/>
              <a:miter lim="800000"/>
              <a:headEnd/>
              <a:tailEnd/>
            </a:ln>
          </p:spPr>
          <p:txBody>
            <a:bodyPr>
              <a:spAutoFit/>
            </a:bodyPr>
            <a:lstStyle/>
            <a:p>
              <a:pPr marL="266700" indent="-266700" algn="just" eaLnBrk="0" hangingPunct="0">
                <a:spcBef>
                  <a:spcPct val="100000"/>
                </a:spcBef>
                <a:buClr>
                  <a:schemeClr val="tx2"/>
                </a:buClr>
                <a:buFont typeface="Arial" charset="0"/>
                <a:buNone/>
              </a:pPr>
              <a:r>
                <a:rPr lang="es-ES" sz="1600" dirty="0">
                  <a:solidFill>
                    <a:schemeClr val="tx2"/>
                  </a:solidFill>
                </a:rPr>
                <a:t>Contribuyentes nuevos</a:t>
              </a:r>
            </a:p>
          </p:txBody>
        </p:sp>
      </p:grpSp>
      <p:grpSp>
        <p:nvGrpSpPr>
          <p:cNvPr id="12" name="17 Grupo"/>
          <p:cNvGrpSpPr>
            <a:grpSpLocks/>
          </p:cNvGrpSpPr>
          <p:nvPr/>
        </p:nvGrpSpPr>
        <p:grpSpPr bwMode="auto">
          <a:xfrm>
            <a:off x="1116013" y="4422107"/>
            <a:ext cx="6680200" cy="338554"/>
            <a:chOff x="1035819" y="1857364"/>
            <a:chExt cx="6679453" cy="340249"/>
          </a:xfrm>
        </p:grpSpPr>
        <p:pic>
          <p:nvPicPr>
            <p:cNvPr id="9243" name="9 Imagen" descr="Boton-redondo-griss.png"/>
            <p:cNvPicPr>
              <a:picLocks noChangeAspect="1"/>
            </p:cNvPicPr>
            <p:nvPr/>
          </p:nvPicPr>
          <p:blipFill>
            <a:blip r:embed="rId2" cstate="print"/>
            <a:srcRect/>
            <a:stretch>
              <a:fillRect/>
            </a:stretch>
          </p:blipFill>
          <p:spPr bwMode="auto">
            <a:xfrm>
              <a:off x="1035819" y="1890702"/>
              <a:ext cx="285752" cy="285752"/>
            </a:xfrm>
            <a:prstGeom prst="rect">
              <a:avLst/>
            </a:prstGeom>
            <a:noFill/>
            <a:ln w="9525" algn="ctr">
              <a:noFill/>
              <a:miter lim="800000"/>
              <a:headEnd/>
              <a:tailEnd/>
            </a:ln>
          </p:spPr>
        </p:pic>
        <p:sp>
          <p:nvSpPr>
            <p:cNvPr id="9244" name="19 CuadroTexto"/>
            <p:cNvSpPr txBox="1">
              <a:spLocks noChangeArrowheads="1"/>
            </p:cNvSpPr>
            <p:nvPr/>
          </p:nvSpPr>
          <p:spPr bwMode="auto">
            <a:xfrm>
              <a:off x="1358045" y="1857364"/>
              <a:ext cx="6357227" cy="340249"/>
            </a:xfrm>
            <a:prstGeom prst="rect">
              <a:avLst/>
            </a:prstGeom>
            <a:noFill/>
            <a:ln w="9525" algn="ctr">
              <a:noFill/>
              <a:miter lim="800000"/>
              <a:headEnd/>
              <a:tailEnd/>
            </a:ln>
          </p:spPr>
          <p:txBody>
            <a:bodyPr>
              <a:spAutoFit/>
            </a:bodyPr>
            <a:lstStyle/>
            <a:p>
              <a:pPr marL="266700" indent="-266700">
                <a:spcBef>
                  <a:spcPct val="25000"/>
                </a:spcBef>
                <a:spcAft>
                  <a:spcPct val="25000"/>
                </a:spcAft>
                <a:buClr>
                  <a:srgbClr val="6CA8DE"/>
                </a:buClr>
              </a:pPr>
              <a:r>
                <a:rPr lang="en-GB" sz="1600" dirty="0">
                  <a:solidFill>
                    <a:schemeClr val="tx2"/>
                  </a:solidFill>
                </a:rPr>
                <a:t>Contribuyentes </a:t>
              </a:r>
              <a:r>
                <a:rPr lang="en-GB" sz="1600" dirty="0" smtClean="0">
                  <a:solidFill>
                    <a:schemeClr val="tx2"/>
                  </a:solidFill>
                </a:rPr>
                <a:t>con </a:t>
              </a:r>
              <a:r>
                <a:rPr lang="en-GB" sz="1600" dirty="0" err="1" smtClean="0">
                  <a:solidFill>
                    <a:schemeClr val="tx2"/>
                  </a:solidFill>
                </a:rPr>
                <a:t>impuestos</a:t>
              </a:r>
              <a:r>
                <a:rPr lang="en-GB" sz="1600" dirty="0" smtClean="0">
                  <a:solidFill>
                    <a:schemeClr val="tx2"/>
                  </a:solidFill>
                </a:rPr>
                <a:t> de DDJJ </a:t>
              </a:r>
              <a:r>
                <a:rPr lang="en-GB" sz="1600" dirty="0" err="1">
                  <a:solidFill>
                    <a:schemeClr val="tx2"/>
                  </a:solidFill>
                </a:rPr>
                <a:t>anual</a:t>
              </a:r>
              <a:endParaRPr lang="en-GB" sz="1600" dirty="0">
                <a:solidFill>
                  <a:schemeClr val="tx2"/>
                </a:solidFill>
              </a:endParaRPr>
            </a:p>
          </p:txBody>
        </p:sp>
      </p:grpSp>
      <p:sp>
        <p:nvSpPr>
          <p:cNvPr id="39" name="38 Elipse"/>
          <p:cNvSpPr/>
          <p:nvPr/>
        </p:nvSpPr>
        <p:spPr>
          <a:xfrm>
            <a:off x="395536" y="1556792"/>
            <a:ext cx="431800" cy="423863"/>
          </a:xfrm>
          <a:prstGeom prst="ellipse">
            <a:avLst/>
          </a:prstGeom>
          <a:solidFill>
            <a:schemeClr val="accent5">
              <a:lumMod val="75000"/>
            </a:schemeClr>
          </a:solidFill>
        </p:spPr>
        <p:style>
          <a:lnRef idx="3">
            <a:schemeClr val="lt1"/>
          </a:lnRef>
          <a:fillRef idx="1">
            <a:schemeClr val="accent1"/>
          </a:fillRef>
          <a:effectRef idx="1">
            <a:schemeClr val="accent1"/>
          </a:effectRef>
          <a:fontRef idx="minor">
            <a:schemeClr val="lt1"/>
          </a:fontRef>
        </p:style>
        <p:txBody>
          <a:bodyPr anchor="ctr"/>
          <a:lstStyle/>
          <a:p>
            <a:pPr algn="ctr">
              <a:defRPr/>
            </a:pPr>
            <a:endParaRPr lang="es-AR"/>
          </a:p>
        </p:txBody>
      </p:sp>
      <p:sp>
        <p:nvSpPr>
          <p:cNvPr id="40" name="Rectangle 17"/>
          <p:cNvSpPr>
            <a:spLocks noChangeArrowheads="1"/>
          </p:cNvSpPr>
          <p:nvPr/>
        </p:nvSpPr>
        <p:spPr bwMode="auto">
          <a:xfrm>
            <a:off x="971600" y="1628800"/>
            <a:ext cx="3600000" cy="360995"/>
          </a:xfrm>
          <a:prstGeom prst="roundRect">
            <a:avLst/>
          </a:prstGeom>
          <a:solidFill>
            <a:schemeClr val="accent5">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Segmentación</a:t>
            </a:r>
            <a:endParaRPr lang="es-ES" sz="2000" b="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wipe(left)">
                                      <p:cBhvr>
                                        <p:cTn id="7" dur="500"/>
                                        <p:tgtEl>
                                          <p:spTgt spid="26"/>
                                        </p:tgtEl>
                                      </p:cBhvr>
                                    </p:animEffect>
                                  </p:childTnLst>
                                </p:cTn>
                              </p:par>
                            </p:childTnLst>
                          </p:cTn>
                        </p:par>
                        <p:par>
                          <p:cTn id="8" fill="hold">
                            <p:stCondLst>
                              <p:cond delay="500"/>
                            </p:stCondLst>
                            <p:childTnLst>
                              <p:par>
                                <p:cTn id="9" presetID="4" presetClass="entr" presetSubtype="16"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ox(in)">
                                      <p:cBhvr>
                                        <p:cTn id="11" dur="500"/>
                                        <p:tgtEl>
                                          <p:spTgt spid="4"/>
                                        </p:tgtEl>
                                      </p:cBhvr>
                                    </p:animEffect>
                                  </p:childTnLst>
                                </p:cTn>
                              </p:par>
                            </p:childTnLst>
                          </p:cTn>
                        </p:par>
                        <p:par>
                          <p:cTn id="12" fill="hold">
                            <p:stCondLst>
                              <p:cond delay="1000"/>
                            </p:stCondLst>
                            <p:childTnLst>
                              <p:par>
                                <p:cTn id="13" presetID="4" presetClass="entr" presetSubtype="16" fill="hold" nodeType="after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ox(in)">
                                      <p:cBhvr>
                                        <p:cTn id="15" dur="500"/>
                                        <p:tgtEl>
                                          <p:spTgt spid="5"/>
                                        </p:tgtEl>
                                      </p:cBhvr>
                                    </p:animEffect>
                                  </p:childTnLst>
                                </p:cTn>
                              </p:par>
                            </p:childTnLst>
                          </p:cTn>
                        </p:par>
                        <p:par>
                          <p:cTn id="16" fill="hold">
                            <p:stCondLst>
                              <p:cond delay="1500"/>
                            </p:stCondLst>
                            <p:childTnLst>
                              <p:par>
                                <p:cTn id="17" presetID="4" presetClass="entr" presetSubtype="16" fill="hold" nodeType="after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ox(in)">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par>
                          <p:cTn id="25" fill="hold">
                            <p:stCondLst>
                              <p:cond delay="500"/>
                            </p:stCondLst>
                            <p:childTnLst>
                              <p:par>
                                <p:cTn id="26" presetID="4" presetClass="entr" presetSubtype="16" fill="hold" nodeType="afterEffect">
                                  <p:stCondLst>
                                    <p:cond delay="0"/>
                                  </p:stCondLst>
                                  <p:childTnLst>
                                    <p:set>
                                      <p:cBhvr>
                                        <p:cTn id="27" dur="1" fill="hold">
                                          <p:stCondLst>
                                            <p:cond delay="0"/>
                                          </p:stCondLst>
                                        </p:cTn>
                                        <p:tgtEl>
                                          <p:spTgt spid="12"/>
                                        </p:tgtEl>
                                        <p:attrNameLst>
                                          <p:attrName>style.visibility</p:attrName>
                                        </p:attrNameLst>
                                      </p:cBhvr>
                                      <p:to>
                                        <p:strVal val="visible"/>
                                      </p:to>
                                    </p:set>
                                    <p:animEffect transition="in" filter="box(in)">
                                      <p:cBhvr>
                                        <p:cTn id="28" dur="500"/>
                                        <p:tgtEl>
                                          <p:spTgt spid="12"/>
                                        </p:tgtEl>
                                      </p:cBhvr>
                                    </p:animEffect>
                                  </p:childTnLst>
                                </p:cTn>
                              </p:par>
                            </p:childTnLst>
                          </p:cTn>
                        </p:par>
                        <p:par>
                          <p:cTn id="29" fill="hold">
                            <p:stCondLst>
                              <p:cond delay="1000"/>
                            </p:stCondLst>
                            <p:childTnLst>
                              <p:par>
                                <p:cTn id="30" presetID="4" presetClass="entr" presetSubtype="16" fill="hold" nodeType="after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box(in)">
                                      <p:cBhvr>
                                        <p:cTn id="32" dur="500"/>
                                        <p:tgtEl>
                                          <p:spTgt spid="7"/>
                                        </p:tgtEl>
                                      </p:cBhvr>
                                    </p:animEffect>
                                  </p:childTnLst>
                                </p:cTn>
                              </p:par>
                            </p:childTnLst>
                          </p:cTn>
                        </p:par>
                        <p:par>
                          <p:cTn id="33" fill="hold">
                            <p:stCondLst>
                              <p:cond delay="1500"/>
                            </p:stCondLst>
                            <p:childTnLst>
                              <p:par>
                                <p:cTn id="34" presetID="4" presetClass="entr" presetSubtype="16" fill="hold" nodeType="after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ox(in)">
                                      <p:cBhvr>
                                        <p:cTn id="36" dur="500"/>
                                        <p:tgtEl>
                                          <p:spTgt spid="8"/>
                                        </p:tgtEl>
                                      </p:cBhvr>
                                    </p:animEffect>
                                  </p:childTnLst>
                                </p:cTn>
                              </p:par>
                            </p:childTnLst>
                          </p:cTn>
                        </p:par>
                        <p:par>
                          <p:cTn id="37" fill="hold">
                            <p:stCondLst>
                              <p:cond delay="2000"/>
                            </p:stCondLst>
                            <p:childTnLst>
                              <p:par>
                                <p:cTn id="38" presetID="4" presetClass="entr" presetSubtype="16" fill="hold"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box(in)">
                                      <p:cBhvr>
                                        <p:cTn id="4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17"/>
          <p:cNvSpPr>
            <a:spLocks noChangeArrowheads="1"/>
          </p:cNvSpPr>
          <p:nvPr/>
        </p:nvSpPr>
        <p:spPr bwMode="auto">
          <a:xfrm>
            <a:off x="971600" y="2214926"/>
            <a:ext cx="7560000" cy="360995"/>
          </a:xfrm>
          <a:prstGeom prst="roundRect">
            <a:avLst/>
          </a:prstGeom>
          <a:solidFill>
            <a:srgbClr val="246172"/>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lgn="ctr">
              <a:spcAft>
                <a:spcPts val="1000"/>
              </a:spcAft>
              <a:defRPr/>
            </a:pPr>
            <a:r>
              <a:rPr lang="es-AR" sz="1800" dirty="0" smtClean="0">
                <a:solidFill>
                  <a:schemeClr val="bg1"/>
                </a:solidFill>
                <a:cs typeface="Arial" charset="0"/>
              </a:rPr>
              <a:t>Pautas generales</a:t>
            </a:r>
            <a:endParaRPr lang="es-AR" sz="1800" dirty="0">
              <a:solidFill>
                <a:schemeClr val="bg1"/>
              </a:solidFill>
              <a:cs typeface="Arial" charset="0"/>
            </a:endParaRPr>
          </a:p>
        </p:txBody>
      </p:sp>
      <p:sp>
        <p:nvSpPr>
          <p:cNvPr id="39" name="38 Elipse"/>
          <p:cNvSpPr/>
          <p:nvPr/>
        </p:nvSpPr>
        <p:spPr>
          <a:xfrm>
            <a:off x="395536" y="1556792"/>
            <a:ext cx="431800" cy="423863"/>
          </a:xfrm>
          <a:prstGeom prst="ellipse">
            <a:avLst/>
          </a:prstGeom>
          <a:solidFill>
            <a:schemeClr val="accent5">
              <a:lumMod val="75000"/>
            </a:schemeClr>
          </a:solidFill>
        </p:spPr>
        <p:style>
          <a:lnRef idx="3">
            <a:schemeClr val="lt1"/>
          </a:lnRef>
          <a:fillRef idx="1">
            <a:schemeClr val="accent1"/>
          </a:fillRef>
          <a:effectRef idx="1">
            <a:schemeClr val="accent1"/>
          </a:effectRef>
          <a:fontRef idx="minor">
            <a:schemeClr val="lt1"/>
          </a:fontRef>
        </p:style>
        <p:txBody>
          <a:bodyPr anchor="ctr"/>
          <a:lstStyle/>
          <a:p>
            <a:pPr algn="ctr">
              <a:defRPr/>
            </a:pPr>
            <a:endParaRPr lang="es-AR"/>
          </a:p>
        </p:txBody>
      </p:sp>
      <p:sp>
        <p:nvSpPr>
          <p:cNvPr id="40" name="Rectangle 17"/>
          <p:cNvSpPr>
            <a:spLocks noChangeArrowheads="1"/>
          </p:cNvSpPr>
          <p:nvPr/>
        </p:nvSpPr>
        <p:spPr bwMode="auto">
          <a:xfrm>
            <a:off x="971600" y="1628800"/>
            <a:ext cx="3600000" cy="360995"/>
          </a:xfrm>
          <a:prstGeom prst="roundRect">
            <a:avLst/>
          </a:prstGeom>
          <a:solidFill>
            <a:schemeClr val="accent5">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spcAft>
                <a:spcPts val="1000"/>
              </a:spcAft>
              <a:defRPr/>
            </a:pPr>
            <a:r>
              <a:rPr lang="es-ES" sz="2000" dirty="0" smtClean="0">
                <a:solidFill>
                  <a:schemeClr val="bg1"/>
                </a:solidFill>
                <a:cs typeface="Arial" charset="0"/>
              </a:rPr>
              <a:t>Segmentación</a:t>
            </a:r>
            <a:endParaRPr lang="es-ES" sz="2000" b="0" dirty="0">
              <a:solidFill>
                <a:schemeClr val="bg1"/>
              </a:solidFill>
              <a:cs typeface="Arial" charset="0"/>
            </a:endParaRPr>
          </a:p>
        </p:txBody>
      </p:sp>
      <p:grpSp>
        <p:nvGrpSpPr>
          <p:cNvPr id="2" name="17 Grupo"/>
          <p:cNvGrpSpPr>
            <a:grpSpLocks/>
          </p:cNvGrpSpPr>
          <p:nvPr/>
        </p:nvGrpSpPr>
        <p:grpSpPr bwMode="auto">
          <a:xfrm>
            <a:off x="971600" y="2780928"/>
            <a:ext cx="7704856" cy="338554"/>
            <a:chOff x="1035819" y="1857364"/>
            <a:chExt cx="6679453" cy="339824"/>
          </a:xfrm>
        </p:grpSpPr>
        <p:pic>
          <p:nvPicPr>
            <p:cNvPr id="36" name="9 Imagen" descr="Boton-redondo-griss.png"/>
            <p:cNvPicPr>
              <a:picLocks noChangeAspect="1"/>
            </p:cNvPicPr>
            <p:nvPr/>
          </p:nvPicPr>
          <p:blipFill>
            <a:blip r:embed="rId3" cstate="print"/>
            <a:srcRect/>
            <a:stretch>
              <a:fillRect/>
            </a:stretch>
          </p:blipFill>
          <p:spPr bwMode="auto">
            <a:xfrm>
              <a:off x="1035819" y="1890702"/>
              <a:ext cx="285752" cy="285752"/>
            </a:xfrm>
            <a:prstGeom prst="rect">
              <a:avLst/>
            </a:prstGeom>
            <a:noFill/>
            <a:ln w="9525" algn="ctr">
              <a:noFill/>
              <a:miter lim="800000"/>
              <a:headEnd/>
              <a:tailEnd/>
            </a:ln>
          </p:spPr>
        </p:pic>
        <p:sp>
          <p:nvSpPr>
            <p:cNvPr id="38" name="19 CuadroTexto"/>
            <p:cNvSpPr txBox="1">
              <a:spLocks noChangeArrowheads="1"/>
            </p:cNvSpPr>
            <p:nvPr/>
          </p:nvSpPr>
          <p:spPr bwMode="auto">
            <a:xfrm>
              <a:off x="1358045" y="1857364"/>
              <a:ext cx="6357227" cy="339824"/>
            </a:xfrm>
            <a:prstGeom prst="rect">
              <a:avLst/>
            </a:prstGeom>
            <a:noFill/>
            <a:ln w="9525" algn="ctr">
              <a:noFill/>
              <a:miter lim="800000"/>
              <a:headEnd/>
              <a:tailEnd/>
            </a:ln>
          </p:spPr>
          <p:txBody>
            <a:bodyPr>
              <a:spAutoFit/>
            </a:bodyPr>
            <a:lstStyle/>
            <a:p>
              <a:pPr>
                <a:spcBef>
                  <a:spcPct val="45000"/>
                </a:spcBef>
              </a:pPr>
              <a:r>
                <a:rPr lang="es-ES" sz="1600" dirty="0" smtClean="0">
                  <a:solidFill>
                    <a:schemeClr val="tx2"/>
                  </a:solidFill>
                </a:rPr>
                <a:t>Se implementó para el ordenamiento de la gestión centralizada de recaudación</a:t>
              </a:r>
            </a:p>
          </p:txBody>
        </p:sp>
      </p:grpSp>
      <p:grpSp>
        <p:nvGrpSpPr>
          <p:cNvPr id="3" name="24 Grupo"/>
          <p:cNvGrpSpPr/>
          <p:nvPr/>
        </p:nvGrpSpPr>
        <p:grpSpPr>
          <a:xfrm>
            <a:off x="971599" y="4215281"/>
            <a:ext cx="7776866" cy="584775"/>
            <a:chOff x="971600" y="3233303"/>
            <a:chExt cx="7704857" cy="584775"/>
          </a:xfrm>
        </p:grpSpPr>
        <p:pic>
          <p:nvPicPr>
            <p:cNvPr id="42" name="9 Imagen" descr="Boton-redondo-griss.png"/>
            <p:cNvPicPr>
              <a:picLocks noChangeAspect="1"/>
            </p:cNvPicPr>
            <p:nvPr/>
          </p:nvPicPr>
          <p:blipFill>
            <a:blip r:embed="rId3" cstate="print"/>
            <a:srcRect/>
            <a:stretch>
              <a:fillRect/>
            </a:stretch>
          </p:blipFill>
          <p:spPr bwMode="auto">
            <a:xfrm>
              <a:off x="971600" y="3272177"/>
              <a:ext cx="308056" cy="284328"/>
            </a:xfrm>
            <a:prstGeom prst="rect">
              <a:avLst/>
            </a:prstGeom>
            <a:noFill/>
            <a:ln w="9525" algn="ctr">
              <a:noFill/>
              <a:miter lim="800000"/>
              <a:headEnd/>
              <a:tailEnd/>
            </a:ln>
          </p:spPr>
        </p:pic>
        <p:sp>
          <p:nvSpPr>
            <p:cNvPr id="43" name="19 CuadroTexto"/>
            <p:cNvSpPr txBox="1">
              <a:spLocks noChangeArrowheads="1"/>
            </p:cNvSpPr>
            <p:nvPr/>
          </p:nvSpPr>
          <p:spPr bwMode="auto">
            <a:xfrm>
              <a:off x="1318977" y="3233303"/>
              <a:ext cx="7357480" cy="584775"/>
            </a:xfrm>
            <a:prstGeom prst="rect">
              <a:avLst/>
            </a:prstGeom>
            <a:noFill/>
            <a:ln w="9525" algn="ctr">
              <a:noFill/>
              <a:miter lim="800000"/>
              <a:headEnd/>
              <a:tailEnd/>
            </a:ln>
          </p:spPr>
          <p:txBody>
            <a:bodyPr wrap="square">
              <a:spAutoFit/>
            </a:bodyPr>
            <a:lstStyle/>
            <a:p>
              <a:pPr>
                <a:spcBef>
                  <a:spcPct val="45000"/>
                </a:spcBef>
              </a:pPr>
              <a:r>
                <a:rPr lang="es-AR" sz="1600" dirty="0" smtClean="0">
                  <a:solidFill>
                    <a:schemeClr val="tx2"/>
                  </a:solidFill>
                </a:rPr>
                <a:t>Incorpora un proceso de actualización sistémica y automática para encuadrar en el segmento 7 a contribuyentes no localizables</a:t>
              </a:r>
            </a:p>
          </p:txBody>
        </p:sp>
      </p:grpSp>
      <p:grpSp>
        <p:nvGrpSpPr>
          <p:cNvPr id="4" name="17 Grupo"/>
          <p:cNvGrpSpPr>
            <a:grpSpLocks/>
          </p:cNvGrpSpPr>
          <p:nvPr/>
        </p:nvGrpSpPr>
        <p:grpSpPr bwMode="auto">
          <a:xfrm>
            <a:off x="971600" y="3251883"/>
            <a:ext cx="7785506" cy="830997"/>
            <a:chOff x="1035819" y="1857364"/>
            <a:chExt cx="7080221" cy="834114"/>
          </a:xfrm>
        </p:grpSpPr>
        <p:pic>
          <p:nvPicPr>
            <p:cNvPr id="47" name="9 Imagen" descr="Boton-redondo-griss.png"/>
            <p:cNvPicPr>
              <a:picLocks noChangeAspect="1"/>
            </p:cNvPicPr>
            <p:nvPr/>
          </p:nvPicPr>
          <p:blipFill>
            <a:blip r:embed="rId3" cstate="print"/>
            <a:srcRect/>
            <a:stretch>
              <a:fillRect/>
            </a:stretch>
          </p:blipFill>
          <p:spPr bwMode="auto">
            <a:xfrm>
              <a:off x="1035819" y="1890702"/>
              <a:ext cx="285752" cy="285752"/>
            </a:xfrm>
            <a:prstGeom prst="rect">
              <a:avLst/>
            </a:prstGeom>
            <a:noFill/>
            <a:ln w="9525" algn="ctr">
              <a:noFill/>
              <a:miter lim="800000"/>
              <a:headEnd/>
              <a:tailEnd/>
            </a:ln>
          </p:spPr>
        </p:pic>
        <p:sp>
          <p:nvSpPr>
            <p:cNvPr id="48" name="19 CuadroTexto"/>
            <p:cNvSpPr txBox="1">
              <a:spLocks noChangeArrowheads="1"/>
            </p:cNvSpPr>
            <p:nvPr/>
          </p:nvSpPr>
          <p:spPr bwMode="auto">
            <a:xfrm>
              <a:off x="1358045" y="1857364"/>
              <a:ext cx="6757995" cy="834114"/>
            </a:xfrm>
            <a:prstGeom prst="rect">
              <a:avLst/>
            </a:prstGeom>
            <a:noFill/>
            <a:ln w="9525" algn="ctr">
              <a:noFill/>
              <a:miter lim="800000"/>
              <a:headEnd/>
              <a:tailEnd/>
            </a:ln>
          </p:spPr>
          <p:txBody>
            <a:bodyPr wrap="square">
              <a:spAutoFit/>
            </a:bodyPr>
            <a:lstStyle/>
            <a:p>
              <a:pPr>
                <a:spcBef>
                  <a:spcPct val="45000"/>
                </a:spcBef>
              </a:pPr>
              <a:r>
                <a:rPr lang="es-AR" sz="1600" dirty="0" smtClean="0">
                  <a:solidFill>
                    <a:schemeClr val="tx2"/>
                  </a:solidFill>
                </a:rPr>
                <a:t>Agrupa a los contribuyentes en base a 2 criterios: segmentos 1 a 5 en función a la capacidad contributiva declarada y segmentos 6 a 9 considerando situaciones especiales que ameritan un tratamiento diferenciado</a:t>
              </a:r>
              <a:endParaRPr lang="es-ES" sz="1600" dirty="0" smtClean="0">
                <a:solidFill>
                  <a:schemeClr val="tx2"/>
                </a:solidFill>
              </a:endParaRPr>
            </a:p>
          </p:txBody>
        </p:sp>
      </p:grpSp>
      <p:grpSp>
        <p:nvGrpSpPr>
          <p:cNvPr id="5" name="24 Grupo"/>
          <p:cNvGrpSpPr/>
          <p:nvPr/>
        </p:nvGrpSpPr>
        <p:grpSpPr>
          <a:xfrm>
            <a:off x="971599" y="4932457"/>
            <a:ext cx="7776865" cy="830997"/>
            <a:chOff x="971600" y="3233303"/>
            <a:chExt cx="7704856" cy="830997"/>
          </a:xfrm>
        </p:grpSpPr>
        <p:pic>
          <p:nvPicPr>
            <p:cNvPr id="51" name="9 Imagen" descr="Boton-redondo-griss.png"/>
            <p:cNvPicPr>
              <a:picLocks noChangeAspect="1"/>
            </p:cNvPicPr>
            <p:nvPr/>
          </p:nvPicPr>
          <p:blipFill>
            <a:blip r:embed="rId3" cstate="print"/>
            <a:srcRect/>
            <a:stretch>
              <a:fillRect/>
            </a:stretch>
          </p:blipFill>
          <p:spPr bwMode="auto">
            <a:xfrm>
              <a:off x="971600" y="3309389"/>
              <a:ext cx="308056" cy="284328"/>
            </a:xfrm>
            <a:prstGeom prst="rect">
              <a:avLst/>
            </a:prstGeom>
            <a:noFill/>
            <a:ln w="9525" algn="ctr">
              <a:noFill/>
              <a:miter lim="800000"/>
              <a:headEnd/>
              <a:tailEnd/>
            </a:ln>
          </p:spPr>
        </p:pic>
        <p:sp>
          <p:nvSpPr>
            <p:cNvPr id="52" name="19 CuadroTexto"/>
            <p:cNvSpPr txBox="1">
              <a:spLocks noChangeArrowheads="1"/>
            </p:cNvSpPr>
            <p:nvPr/>
          </p:nvSpPr>
          <p:spPr bwMode="auto">
            <a:xfrm>
              <a:off x="1318976" y="3233303"/>
              <a:ext cx="7357480" cy="830997"/>
            </a:xfrm>
            <a:prstGeom prst="rect">
              <a:avLst/>
            </a:prstGeom>
            <a:noFill/>
            <a:ln w="9525" algn="ctr">
              <a:noFill/>
              <a:miter lim="800000"/>
              <a:headEnd/>
              <a:tailEnd/>
            </a:ln>
          </p:spPr>
          <p:txBody>
            <a:bodyPr wrap="square">
              <a:spAutoFit/>
            </a:bodyPr>
            <a:lstStyle/>
            <a:p>
              <a:pPr>
                <a:spcBef>
                  <a:spcPct val="45000"/>
                </a:spcBef>
              </a:pPr>
              <a:r>
                <a:rPr lang="es-AR" sz="1600" dirty="0" smtClean="0">
                  <a:solidFill>
                    <a:schemeClr val="tx2"/>
                  </a:solidFill>
                </a:rPr>
                <a:t>El segmento 8 agrupa contribuyentes presuntamente inactivos, destacando el </a:t>
              </a:r>
              <a:r>
                <a:rPr lang="es-AR" sz="1600" dirty="0" err="1" smtClean="0">
                  <a:solidFill>
                    <a:schemeClr val="tx2"/>
                  </a:solidFill>
                </a:rPr>
                <a:t>subsegmento</a:t>
              </a:r>
              <a:r>
                <a:rPr lang="es-AR" sz="1600" dirty="0" smtClean="0">
                  <a:solidFill>
                    <a:schemeClr val="tx2"/>
                  </a:solidFill>
                </a:rPr>
                <a:t> 2 para aquellos a los que el área de fiscalización detecta indicios de actividad</a:t>
              </a:r>
            </a:p>
          </p:txBody>
        </p:sp>
      </p:grpSp>
      <p:pic>
        <p:nvPicPr>
          <p:cNvPr id="1026" name="Picture 2"/>
          <p:cNvPicPr>
            <a:picLocks noChangeAspect="1" noChangeArrowheads="1"/>
          </p:cNvPicPr>
          <p:nvPr/>
        </p:nvPicPr>
        <p:blipFill>
          <a:blip r:embed="rId4" cstate="print"/>
          <a:srcRect/>
          <a:stretch>
            <a:fillRect/>
          </a:stretch>
        </p:blipFill>
        <p:spPr bwMode="auto">
          <a:xfrm rot="19241090">
            <a:off x="7841339" y="1799771"/>
            <a:ext cx="780147" cy="624117"/>
          </a:xfrm>
          <a:prstGeom prst="rect">
            <a:avLst/>
          </a:prstGeom>
          <a:noFill/>
          <a:ln w="9525">
            <a:noFill/>
            <a:miter lim="800000"/>
            <a:headEnd/>
            <a:tailEnd/>
          </a:ln>
          <a:effectLst/>
        </p:spPr>
      </p:pic>
      <p:grpSp>
        <p:nvGrpSpPr>
          <p:cNvPr id="27"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28" name="27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29" name="28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30"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Tree>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7171"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6" name="5 Rectángulo"/>
          <p:cNvSpPr/>
          <p:nvPr/>
        </p:nvSpPr>
        <p:spPr>
          <a:xfrm>
            <a:off x="339725" y="1547813"/>
            <a:ext cx="8447088" cy="428625"/>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smtClean="0"/>
              <a:t>Pilares</a:t>
            </a:r>
            <a:endParaRPr lang="es-AR" sz="2400" dirty="0"/>
          </a:p>
        </p:txBody>
      </p:sp>
      <p:sp>
        <p:nvSpPr>
          <p:cNvPr id="13" name="12 Forma libre"/>
          <p:cNvSpPr/>
          <p:nvPr/>
        </p:nvSpPr>
        <p:spPr>
          <a:xfrm rot="21600000">
            <a:off x="1835695" y="2348880"/>
            <a:ext cx="2700301"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0" y="2700300"/>
                </a:moveTo>
                <a:lnTo>
                  <a:pt x="0" y="450059"/>
                </a:lnTo>
                <a:cubicBezTo>
                  <a:pt x="0" y="330696"/>
                  <a:pt x="18621" y="216222"/>
                  <a:pt x="51767" y="131820"/>
                </a:cubicBezTo>
                <a:cubicBezTo>
                  <a:pt x="84913" y="47418"/>
                  <a:pt x="129869" y="0"/>
                  <a:pt x="176743" y="2"/>
                </a:cubicBezTo>
                <a:cubicBezTo>
                  <a:pt x="681892" y="2"/>
                  <a:pt x="1187040" y="0"/>
                  <a:pt x="1692188" y="0"/>
                </a:cubicBezTo>
                <a:lnTo>
                  <a:pt x="1692188" y="2700300"/>
                </a:lnTo>
                <a:lnTo>
                  <a:pt x="0" y="2700300"/>
                </a:lnTo>
                <a:close/>
              </a:path>
            </a:pathLst>
          </a:custGeom>
          <a:solidFill>
            <a:schemeClr val="accent3">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1"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Sistema de control</a:t>
            </a:r>
            <a:endParaRPr lang="es-ES" sz="2600" b="1" kern="1200" dirty="0"/>
          </a:p>
        </p:txBody>
      </p:sp>
      <p:sp>
        <p:nvSpPr>
          <p:cNvPr id="14" name="13 Forma libre"/>
          <p:cNvSpPr/>
          <p:nvPr/>
        </p:nvSpPr>
        <p:spPr>
          <a:xfrm>
            <a:off x="4535996" y="2348880"/>
            <a:ext cx="2700300" cy="1692188"/>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0" y="0"/>
                </a:moveTo>
                <a:lnTo>
                  <a:pt x="2418263" y="0"/>
                </a:lnTo>
                <a:cubicBezTo>
                  <a:pt x="2493064" y="0"/>
                  <a:pt x="2564801" y="29715"/>
                  <a:pt x="2617693" y="82607"/>
                </a:cubicBezTo>
                <a:cubicBezTo>
                  <a:pt x="2670585" y="135499"/>
                  <a:pt x="2700300" y="207237"/>
                  <a:pt x="2700299" y="282037"/>
                </a:cubicBezTo>
                <a:cubicBezTo>
                  <a:pt x="2700299" y="752087"/>
                  <a:pt x="2700300" y="1222138"/>
                  <a:pt x="2700300" y="1692188"/>
                </a:cubicBezTo>
                <a:lnTo>
                  <a:pt x="0" y="1692188"/>
                </a:lnTo>
                <a:lnTo>
                  <a:pt x="0" y="0"/>
                </a:lnTo>
                <a:close/>
              </a:path>
            </a:pathLst>
          </a:custGeom>
          <a:solidFill>
            <a:schemeClr val="accent5">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2"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Segmentación</a:t>
            </a:r>
            <a:endParaRPr lang="es-ES" sz="2600" b="1" kern="1200" dirty="0"/>
          </a:p>
        </p:txBody>
      </p:sp>
      <p:sp>
        <p:nvSpPr>
          <p:cNvPr id="15" name="14 Forma libre"/>
          <p:cNvSpPr/>
          <p:nvPr/>
        </p:nvSpPr>
        <p:spPr>
          <a:xfrm rot="21600000">
            <a:off x="1835696" y="4041067"/>
            <a:ext cx="2700301" cy="1692189"/>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2700300" y="1692188"/>
                </a:moveTo>
                <a:lnTo>
                  <a:pt x="282037" y="1692188"/>
                </a:lnTo>
                <a:cubicBezTo>
                  <a:pt x="207236" y="1692188"/>
                  <a:pt x="135499" y="1662473"/>
                  <a:pt x="82607" y="1609581"/>
                </a:cubicBezTo>
                <a:cubicBezTo>
                  <a:pt x="29715" y="1556689"/>
                  <a:pt x="0" y="1484951"/>
                  <a:pt x="1" y="1410151"/>
                </a:cubicBezTo>
                <a:cubicBezTo>
                  <a:pt x="1" y="940101"/>
                  <a:pt x="0" y="470050"/>
                  <a:pt x="0" y="0"/>
                </a:cubicBezTo>
                <a:lnTo>
                  <a:pt x="2700300" y="0"/>
                </a:lnTo>
                <a:lnTo>
                  <a:pt x="2700300" y="1692188"/>
                </a:lnTo>
                <a:close/>
              </a:path>
            </a:pathLst>
          </a:custGeom>
          <a:solidFill>
            <a:schemeClr val="accent2">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1" tIns="607960" rIns="184913" bIns="184912" numCol="1" spcCol="1270" anchor="ctr" anchorCtr="0">
            <a:noAutofit/>
          </a:bodyPr>
          <a:lstStyle/>
          <a:p>
            <a:pPr lvl="0" algn="ctr" defTabSz="1155700">
              <a:lnSpc>
                <a:spcPct val="90000"/>
              </a:lnSpc>
              <a:spcBef>
                <a:spcPct val="0"/>
              </a:spcBef>
              <a:spcAft>
                <a:spcPct val="35000"/>
              </a:spcAft>
            </a:pPr>
            <a:r>
              <a:rPr lang="es-ES" sz="2600" b="1" kern="1200" dirty="0" smtClean="0"/>
              <a:t>Acciones</a:t>
            </a:r>
            <a:endParaRPr lang="es-ES" sz="2600" b="1" kern="1200" dirty="0"/>
          </a:p>
        </p:txBody>
      </p:sp>
      <p:sp>
        <p:nvSpPr>
          <p:cNvPr id="16" name="15 Forma libre"/>
          <p:cNvSpPr/>
          <p:nvPr/>
        </p:nvSpPr>
        <p:spPr>
          <a:xfrm>
            <a:off x="4535996" y="4041067"/>
            <a:ext cx="2700300"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1692188" y="1"/>
                </a:moveTo>
                <a:lnTo>
                  <a:pt x="1692188" y="2250240"/>
                </a:lnTo>
                <a:cubicBezTo>
                  <a:pt x="1692188" y="2369604"/>
                  <a:pt x="1673567" y="2484078"/>
                  <a:pt x="1640421" y="2568480"/>
                </a:cubicBezTo>
                <a:cubicBezTo>
                  <a:pt x="1607275" y="2652882"/>
                  <a:pt x="1562319" y="2700299"/>
                  <a:pt x="1515445" y="2700298"/>
                </a:cubicBezTo>
                <a:cubicBezTo>
                  <a:pt x="1010296" y="2700298"/>
                  <a:pt x="505148" y="2700299"/>
                  <a:pt x="0" y="2700299"/>
                </a:cubicBezTo>
                <a:lnTo>
                  <a:pt x="0" y="1"/>
                </a:lnTo>
                <a:lnTo>
                  <a:pt x="1692188" y="1"/>
                </a:lnTo>
                <a:close/>
              </a:path>
            </a:pathLst>
          </a:custGeom>
          <a:solidFill>
            <a:schemeClr val="accent6">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607959" rIns="184912" bIns="184912" numCol="1" spcCol="1270" anchor="ctr" anchorCtr="0">
            <a:noAutofit/>
          </a:bodyPr>
          <a:lstStyle/>
          <a:p>
            <a:pPr algn="ctr" defTabSz="1155700">
              <a:lnSpc>
                <a:spcPct val="90000"/>
              </a:lnSpc>
              <a:spcAft>
                <a:spcPct val="35000"/>
              </a:spcAft>
            </a:pPr>
            <a:r>
              <a:rPr lang="es-ES" sz="2600" dirty="0" smtClean="0"/>
              <a:t>Tipología de incumplimientos</a:t>
            </a:r>
          </a:p>
        </p:txBody>
      </p:sp>
      <p:sp>
        <p:nvSpPr>
          <p:cNvPr id="17" name="16 Forma libre"/>
          <p:cNvSpPr/>
          <p:nvPr/>
        </p:nvSpPr>
        <p:spPr>
          <a:xfrm>
            <a:off x="3059833" y="3501006"/>
            <a:ext cx="2952324" cy="1080123"/>
          </a:xfrm>
          <a:custGeom>
            <a:avLst/>
            <a:gdLst>
              <a:gd name="connsiteX0" fmla="*/ 0 w 2952324"/>
              <a:gd name="connsiteY0" fmla="*/ 180024 h 1080123"/>
              <a:gd name="connsiteX1" fmla="*/ 52728 w 2952324"/>
              <a:gd name="connsiteY1" fmla="*/ 52728 h 1080123"/>
              <a:gd name="connsiteX2" fmla="*/ 180024 w 2952324"/>
              <a:gd name="connsiteY2" fmla="*/ 0 h 1080123"/>
              <a:gd name="connsiteX3" fmla="*/ 2772300 w 2952324"/>
              <a:gd name="connsiteY3" fmla="*/ 0 h 1080123"/>
              <a:gd name="connsiteX4" fmla="*/ 2899596 w 2952324"/>
              <a:gd name="connsiteY4" fmla="*/ 52728 h 1080123"/>
              <a:gd name="connsiteX5" fmla="*/ 2952324 w 2952324"/>
              <a:gd name="connsiteY5" fmla="*/ 180024 h 1080123"/>
              <a:gd name="connsiteX6" fmla="*/ 2952324 w 2952324"/>
              <a:gd name="connsiteY6" fmla="*/ 900099 h 1080123"/>
              <a:gd name="connsiteX7" fmla="*/ 2899596 w 2952324"/>
              <a:gd name="connsiteY7" fmla="*/ 1027395 h 1080123"/>
              <a:gd name="connsiteX8" fmla="*/ 2772300 w 2952324"/>
              <a:gd name="connsiteY8" fmla="*/ 1080123 h 1080123"/>
              <a:gd name="connsiteX9" fmla="*/ 180024 w 2952324"/>
              <a:gd name="connsiteY9" fmla="*/ 1080123 h 1080123"/>
              <a:gd name="connsiteX10" fmla="*/ 52728 w 2952324"/>
              <a:gd name="connsiteY10" fmla="*/ 1027395 h 1080123"/>
              <a:gd name="connsiteX11" fmla="*/ 0 w 2952324"/>
              <a:gd name="connsiteY11" fmla="*/ 900099 h 1080123"/>
              <a:gd name="connsiteX12" fmla="*/ 0 w 2952324"/>
              <a:gd name="connsiteY12" fmla="*/ 180024 h 1080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52324" h="1080123">
                <a:moveTo>
                  <a:pt x="0" y="180024"/>
                </a:moveTo>
                <a:cubicBezTo>
                  <a:pt x="0" y="132279"/>
                  <a:pt x="18967" y="86489"/>
                  <a:pt x="52728" y="52728"/>
                </a:cubicBezTo>
                <a:cubicBezTo>
                  <a:pt x="86489" y="18967"/>
                  <a:pt x="132279" y="0"/>
                  <a:pt x="180024" y="0"/>
                </a:cubicBezTo>
                <a:lnTo>
                  <a:pt x="2772300" y="0"/>
                </a:lnTo>
                <a:cubicBezTo>
                  <a:pt x="2820045" y="0"/>
                  <a:pt x="2865835" y="18967"/>
                  <a:pt x="2899596" y="52728"/>
                </a:cubicBezTo>
                <a:cubicBezTo>
                  <a:pt x="2933357" y="86489"/>
                  <a:pt x="2952324" y="132279"/>
                  <a:pt x="2952324" y="180024"/>
                </a:cubicBezTo>
                <a:lnTo>
                  <a:pt x="2952324" y="900099"/>
                </a:lnTo>
                <a:cubicBezTo>
                  <a:pt x="2952324" y="947844"/>
                  <a:pt x="2933357" y="993634"/>
                  <a:pt x="2899596" y="1027395"/>
                </a:cubicBezTo>
                <a:cubicBezTo>
                  <a:pt x="2865835" y="1061156"/>
                  <a:pt x="2820045" y="1080123"/>
                  <a:pt x="2772300" y="1080123"/>
                </a:cubicBezTo>
                <a:lnTo>
                  <a:pt x="180024" y="1080123"/>
                </a:lnTo>
                <a:cubicBezTo>
                  <a:pt x="132279" y="1080123"/>
                  <a:pt x="86489" y="1061156"/>
                  <a:pt x="52728" y="1027395"/>
                </a:cubicBezTo>
                <a:cubicBezTo>
                  <a:pt x="18967" y="993634"/>
                  <a:pt x="0" y="947844"/>
                  <a:pt x="0" y="900099"/>
                </a:cubicBezTo>
                <a:lnTo>
                  <a:pt x="0" y="180024"/>
                </a:lnTo>
                <a:close/>
              </a:path>
            </a:pathLst>
          </a:custGeom>
          <a:solidFill>
            <a:schemeClr val="tx2">
              <a:lumMod val="60000"/>
              <a:lumOff val="40000"/>
              <a:alpha val="25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2600" b="1" kern="1200" dirty="0" smtClean="0">
                <a:solidFill>
                  <a:schemeClr val="bg1"/>
                </a:solidFill>
              </a:rPr>
              <a:t>Calendario operativo</a:t>
            </a:r>
            <a:endParaRPr lang="es-ES" sz="2600" b="1" kern="1200" dirty="0">
              <a:solidFill>
                <a:schemeClr val="bg1"/>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314295" y="751251"/>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12291" name="11 CuadroTexto"/>
          <p:cNvSpPr txBox="1">
            <a:spLocks noChangeArrowheads="1"/>
          </p:cNvSpPr>
          <p:nvPr/>
        </p:nvSpPr>
        <p:spPr bwMode="auto">
          <a:xfrm>
            <a:off x="500063" y="868363"/>
            <a:ext cx="4714875" cy="366712"/>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grpSp>
        <p:nvGrpSpPr>
          <p:cNvPr id="3" name="17 Grupo"/>
          <p:cNvGrpSpPr>
            <a:grpSpLocks/>
          </p:cNvGrpSpPr>
          <p:nvPr/>
        </p:nvGrpSpPr>
        <p:grpSpPr bwMode="auto">
          <a:xfrm>
            <a:off x="1121966" y="3845848"/>
            <a:ext cx="6680200" cy="1446550"/>
            <a:chOff x="1035819" y="2506861"/>
            <a:chExt cx="6679453" cy="1454743"/>
          </a:xfrm>
        </p:grpSpPr>
        <p:pic>
          <p:nvPicPr>
            <p:cNvPr id="12305" name="9 Imagen" descr="Boton-redondo-griss.png"/>
            <p:cNvPicPr>
              <a:picLocks noChangeAspect="1"/>
            </p:cNvPicPr>
            <p:nvPr/>
          </p:nvPicPr>
          <p:blipFill>
            <a:blip r:embed="rId2" cstate="print"/>
            <a:srcRect/>
            <a:stretch>
              <a:fillRect/>
            </a:stretch>
          </p:blipFill>
          <p:spPr bwMode="auto">
            <a:xfrm>
              <a:off x="1035819" y="2556631"/>
              <a:ext cx="285752" cy="285752"/>
            </a:xfrm>
            <a:prstGeom prst="rect">
              <a:avLst/>
            </a:prstGeom>
            <a:noFill/>
            <a:ln w="9525" algn="ctr">
              <a:noFill/>
              <a:miter lim="800000"/>
              <a:headEnd/>
              <a:tailEnd/>
            </a:ln>
          </p:spPr>
        </p:pic>
        <p:sp>
          <p:nvSpPr>
            <p:cNvPr id="12306" name="19 CuadroTexto"/>
            <p:cNvSpPr txBox="1">
              <a:spLocks noChangeArrowheads="1"/>
            </p:cNvSpPr>
            <p:nvPr/>
          </p:nvSpPr>
          <p:spPr bwMode="auto">
            <a:xfrm>
              <a:off x="1358045" y="2506861"/>
              <a:ext cx="6357227" cy="1454743"/>
            </a:xfrm>
            <a:prstGeom prst="rect">
              <a:avLst/>
            </a:prstGeom>
            <a:noFill/>
            <a:ln w="9525" algn="ctr">
              <a:noFill/>
              <a:miter lim="800000"/>
              <a:headEnd/>
              <a:tailEnd/>
            </a:ln>
          </p:spPr>
          <p:txBody>
            <a:bodyPr>
              <a:spAutoFit/>
            </a:bodyPr>
            <a:lstStyle/>
            <a:p>
              <a:pPr>
                <a:spcBef>
                  <a:spcPct val="25000"/>
                </a:spcBef>
                <a:spcAft>
                  <a:spcPct val="25000"/>
                </a:spcAft>
                <a:buClr>
                  <a:srgbClr val="6CA8DE"/>
                </a:buClr>
              </a:pPr>
              <a:r>
                <a:rPr lang="es-ES" sz="1600" dirty="0">
                  <a:solidFill>
                    <a:schemeClr val="tx2"/>
                  </a:solidFill>
                </a:rPr>
                <a:t>Infracciones </a:t>
              </a:r>
              <a:r>
                <a:rPr lang="es-ES" sz="1600" dirty="0" smtClean="0">
                  <a:solidFill>
                    <a:schemeClr val="tx2"/>
                  </a:solidFill>
                </a:rPr>
                <a:t>materiales por falta </a:t>
              </a:r>
              <a:r>
                <a:rPr lang="es-ES" sz="1600" dirty="0">
                  <a:solidFill>
                    <a:schemeClr val="tx2"/>
                  </a:solidFill>
                </a:rPr>
                <a:t>de </a:t>
              </a:r>
              <a:r>
                <a:rPr lang="es-ES" sz="1600" dirty="0" smtClean="0">
                  <a:solidFill>
                    <a:schemeClr val="tx2"/>
                  </a:solidFill>
                </a:rPr>
                <a:t>pago</a:t>
              </a:r>
              <a:endParaRPr lang="es-ES" sz="1600" dirty="0">
                <a:solidFill>
                  <a:schemeClr val="tx2"/>
                </a:solidFill>
              </a:endParaRPr>
            </a:p>
            <a:p>
              <a:pPr marL="354013" indent="-354013">
                <a:spcBef>
                  <a:spcPct val="25000"/>
                </a:spcBef>
                <a:spcAft>
                  <a:spcPct val="25000"/>
                </a:spcAft>
                <a:buClr>
                  <a:schemeClr val="accent2">
                    <a:lumMod val="75000"/>
                  </a:schemeClr>
                </a:buClr>
                <a:buFont typeface="Wingdings" pitchFamily="2" charset="2"/>
                <a:buChar char="Ø"/>
              </a:pPr>
              <a:r>
                <a:rPr lang="es-ES" sz="1600" dirty="0" smtClean="0">
                  <a:solidFill>
                    <a:schemeClr val="tx2"/>
                  </a:solidFill>
                </a:rPr>
                <a:t>Declaraciones juradas</a:t>
              </a:r>
              <a:endParaRPr lang="es-ES" sz="1600" dirty="0">
                <a:solidFill>
                  <a:schemeClr val="tx2"/>
                </a:solidFill>
              </a:endParaRPr>
            </a:p>
            <a:p>
              <a:pPr marL="354013" indent="-354013">
                <a:spcBef>
                  <a:spcPct val="25000"/>
                </a:spcBef>
                <a:spcAft>
                  <a:spcPct val="25000"/>
                </a:spcAft>
                <a:buClr>
                  <a:schemeClr val="accent2">
                    <a:lumMod val="75000"/>
                  </a:schemeClr>
                </a:buClr>
                <a:buFont typeface="Wingdings" pitchFamily="2" charset="2"/>
                <a:buChar char="Ø"/>
              </a:pPr>
              <a:r>
                <a:rPr lang="es-ES" sz="1600" dirty="0" smtClean="0">
                  <a:solidFill>
                    <a:schemeClr val="tx2"/>
                  </a:solidFill>
                </a:rPr>
                <a:t>Anticipos</a:t>
              </a:r>
              <a:endParaRPr lang="es-ES" sz="1600" dirty="0">
                <a:solidFill>
                  <a:schemeClr val="tx2"/>
                </a:solidFill>
              </a:endParaRPr>
            </a:p>
            <a:p>
              <a:pPr marL="354013" indent="-354013">
                <a:spcBef>
                  <a:spcPct val="25000"/>
                </a:spcBef>
                <a:spcAft>
                  <a:spcPct val="25000"/>
                </a:spcAft>
                <a:buClr>
                  <a:schemeClr val="accent2">
                    <a:lumMod val="75000"/>
                  </a:schemeClr>
                </a:buClr>
                <a:buFont typeface="Wingdings" pitchFamily="2" charset="2"/>
                <a:buChar char="Ø"/>
              </a:pPr>
              <a:r>
                <a:rPr lang="es-ES" sz="1600" dirty="0" smtClean="0">
                  <a:solidFill>
                    <a:schemeClr val="tx2"/>
                  </a:solidFill>
                </a:rPr>
                <a:t>Planes </a:t>
              </a:r>
              <a:r>
                <a:rPr lang="es-ES" sz="1600" dirty="0">
                  <a:solidFill>
                    <a:schemeClr val="tx2"/>
                  </a:solidFill>
                </a:rPr>
                <a:t>de pago caducos</a:t>
              </a:r>
            </a:p>
          </p:txBody>
        </p:sp>
      </p:grpSp>
      <p:grpSp>
        <p:nvGrpSpPr>
          <p:cNvPr id="4" name="17 Grupo"/>
          <p:cNvGrpSpPr>
            <a:grpSpLocks/>
          </p:cNvGrpSpPr>
          <p:nvPr/>
        </p:nvGrpSpPr>
        <p:grpSpPr bwMode="auto">
          <a:xfrm>
            <a:off x="1115616" y="2708920"/>
            <a:ext cx="6680200" cy="1077218"/>
            <a:chOff x="1035819" y="1857366"/>
            <a:chExt cx="6679453" cy="1082635"/>
          </a:xfrm>
        </p:grpSpPr>
        <p:pic>
          <p:nvPicPr>
            <p:cNvPr id="12303" name="9 Imagen" descr="Boton-redondo-griss.png"/>
            <p:cNvPicPr>
              <a:picLocks noChangeAspect="1"/>
            </p:cNvPicPr>
            <p:nvPr/>
          </p:nvPicPr>
          <p:blipFill>
            <a:blip r:embed="rId2" cstate="print"/>
            <a:srcRect/>
            <a:stretch>
              <a:fillRect/>
            </a:stretch>
          </p:blipFill>
          <p:spPr bwMode="auto">
            <a:xfrm>
              <a:off x="1035819" y="1857366"/>
              <a:ext cx="285752" cy="285752"/>
            </a:xfrm>
            <a:prstGeom prst="rect">
              <a:avLst/>
            </a:prstGeom>
            <a:noFill/>
            <a:ln w="9525" algn="ctr">
              <a:noFill/>
              <a:miter lim="800000"/>
              <a:headEnd/>
              <a:tailEnd/>
            </a:ln>
          </p:spPr>
        </p:pic>
        <p:sp>
          <p:nvSpPr>
            <p:cNvPr id="12304" name="19 CuadroTexto"/>
            <p:cNvSpPr txBox="1">
              <a:spLocks noChangeArrowheads="1"/>
            </p:cNvSpPr>
            <p:nvPr/>
          </p:nvSpPr>
          <p:spPr bwMode="auto">
            <a:xfrm>
              <a:off x="1358045" y="1857366"/>
              <a:ext cx="6357227" cy="1082635"/>
            </a:xfrm>
            <a:prstGeom prst="rect">
              <a:avLst/>
            </a:prstGeom>
            <a:noFill/>
            <a:ln w="9525" algn="ctr">
              <a:noFill/>
              <a:miter lim="800000"/>
              <a:headEnd/>
              <a:tailEnd/>
            </a:ln>
          </p:spPr>
          <p:txBody>
            <a:bodyPr>
              <a:spAutoFit/>
            </a:bodyPr>
            <a:lstStyle/>
            <a:p>
              <a:pPr marL="266700" indent="-266700">
                <a:spcBef>
                  <a:spcPct val="25000"/>
                </a:spcBef>
                <a:spcAft>
                  <a:spcPct val="25000"/>
                </a:spcAft>
                <a:buClr>
                  <a:srgbClr val="6CA8DE"/>
                </a:buClr>
              </a:pPr>
              <a:r>
                <a:rPr lang="en-GB" sz="1600" dirty="0" err="1">
                  <a:solidFill>
                    <a:schemeClr val="tx2"/>
                  </a:solidFill>
                </a:rPr>
                <a:t>Infracciones</a:t>
              </a:r>
              <a:r>
                <a:rPr lang="en-GB" sz="1600" dirty="0">
                  <a:solidFill>
                    <a:schemeClr val="tx2"/>
                  </a:solidFill>
                </a:rPr>
                <a:t> </a:t>
              </a:r>
              <a:r>
                <a:rPr lang="en-GB" sz="1600" dirty="0" err="1" smtClean="0">
                  <a:solidFill>
                    <a:schemeClr val="tx2"/>
                  </a:solidFill>
                </a:rPr>
                <a:t>formales</a:t>
              </a:r>
              <a:r>
                <a:rPr lang="en-GB" sz="1600" dirty="0" smtClean="0">
                  <a:solidFill>
                    <a:schemeClr val="tx2"/>
                  </a:solidFill>
                </a:rPr>
                <a:t> </a:t>
              </a:r>
              <a:r>
                <a:rPr lang="en-GB" sz="1600" dirty="0" err="1" smtClean="0">
                  <a:solidFill>
                    <a:schemeClr val="tx2"/>
                  </a:solidFill>
                </a:rPr>
                <a:t>por</a:t>
              </a:r>
              <a:r>
                <a:rPr lang="en-GB" sz="1600" dirty="0" smtClean="0">
                  <a:solidFill>
                    <a:schemeClr val="tx2"/>
                  </a:solidFill>
                </a:rPr>
                <a:t> </a:t>
              </a:r>
              <a:r>
                <a:rPr lang="en-GB" sz="1600" dirty="0" err="1" smtClean="0">
                  <a:solidFill>
                    <a:schemeClr val="tx2"/>
                  </a:solidFill>
                </a:rPr>
                <a:t>falta</a:t>
              </a:r>
              <a:r>
                <a:rPr lang="en-GB" sz="1600" dirty="0" smtClean="0">
                  <a:solidFill>
                    <a:schemeClr val="tx2"/>
                  </a:solidFill>
                </a:rPr>
                <a:t> </a:t>
              </a:r>
              <a:r>
                <a:rPr lang="en-GB" sz="1600" dirty="0">
                  <a:solidFill>
                    <a:schemeClr val="tx2"/>
                  </a:solidFill>
                </a:rPr>
                <a:t>de </a:t>
              </a:r>
              <a:r>
                <a:rPr lang="en-GB" sz="1600" dirty="0" err="1">
                  <a:solidFill>
                    <a:schemeClr val="tx2"/>
                  </a:solidFill>
                </a:rPr>
                <a:t>presentación</a:t>
              </a:r>
              <a:r>
                <a:rPr lang="en-GB" sz="1600" dirty="0">
                  <a:solidFill>
                    <a:schemeClr val="tx2"/>
                  </a:solidFill>
                </a:rPr>
                <a:t> de </a:t>
              </a:r>
              <a:r>
                <a:rPr lang="en-GB" sz="1600" dirty="0" err="1">
                  <a:solidFill>
                    <a:schemeClr val="tx2"/>
                  </a:solidFill>
                </a:rPr>
                <a:t>declaraciones</a:t>
              </a:r>
              <a:r>
                <a:rPr lang="en-GB" sz="1600" dirty="0">
                  <a:solidFill>
                    <a:schemeClr val="tx2"/>
                  </a:solidFill>
                </a:rPr>
                <a:t> </a:t>
              </a:r>
              <a:r>
                <a:rPr lang="en-GB" sz="1600" dirty="0" err="1" smtClean="0">
                  <a:solidFill>
                    <a:schemeClr val="tx2"/>
                  </a:solidFill>
                </a:rPr>
                <a:t>juradas</a:t>
              </a:r>
              <a:endParaRPr lang="en-GB" sz="1600" dirty="0">
                <a:solidFill>
                  <a:schemeClr val="tx2"/>
                </a:solidFill>
              </a:endParaRPr>
            </a:p>
            <a:p>
              <a:pPr marL="180000" indent="-354013">
                <a:spcBef>
                  <a:spcPct val="25000"/>
                </a:spcBef>
                <a:spcAft>
                  <a:spcPct val="25000"/>
                </a:spcAft>
                <a:buClr>
                  <a:schemeClr val="accent2">
                    <a:lumMod val="75000"/>
                  </a:schemeClr>
                </a:buClr>
                <a:buFont typeface="Wingdings" pitchFamily="2" charset="2"/>
                <a:buChar char="Ø"/>
              </a:pPr>
              <a:r>
                <a:rPr lang="en-GB" sz="1600" dirty="0" err="1" smtClean="0">
                  <a:solidFill>
                    <a:schemeClr val="tx2"/>
                  </a:solidFill>
                </a:rPr>
                <a:t>Determinativas</a:t>
              </a:r>
              <a:endParaRPr lang="en-GB" sz="1600" dirty="0">
                <a:solidFill>
                  <a:schemeClr val="tx2"/>
                </a:solidFill>
              </a:endParaRPr>
            </a:p>
            <a:p>
              <a:pPr marL="180000" indent="-354013">
                <a:spcBef>
                  <a:spcPct val="25000"/>
                </a:spcBef>
                <a:spcAft>
                  <a:spcPct val="25000"/>
                </a:spcAft>
                <a:buClr>
                  <a:schemeClr val="accent2">
                    <a:lumMod val="75000"/>
                  </a:schemeClr>
                </a:buClr>
                <a:buFont typeface="Wingdings" pitchFamily="2" charset="2"/>
                <a:buChar char="Ø"/>
              </a:pPr>
              <a:r>
                <a:rPr lang="en-GB" sz="1600" dirty="0" err="1" smtClean="0">
                  <a:solidFill>
                    <a:schemeClr val="tx2"/>
                  </a:solidFill>
                </a:rPr>
                <a:t>Informativas</a:t>
              </a:r>
              <a:endParaRPr lang="es-ES" sz="1600" dirty="0">
                <a:solidFill>
                  <a:schemeClr val="tx2"/>
                </a:solidFill>
              </a:endParaRPr>
            </a:p>
          </p:txBody>
        </p:sp>
      </p:grpSp>
      <p:grpSp>
        <p:nvGrpSpPr>
          <p:cNvPr id="5" name="22 Grupo"/>
          <p:cNvGrpSpPr/>
          <p:nvPr/>
        </p:nvGrpSpPr>
        <p:grpSpPr>
          <a:xfrm>
            <a:off x="1115616" y="5352108"/>
            <a:ext cx="7105989" cy="338554"/>
            <a:chOff x="1187624" y="5352108"/>
            <a:chExt cx="7105989" cy="338554"/>
          </a:xfrm>
        </p:grpSpPr>
        <p:pic>
          <p:nvPicPr>
            <p:cNvPr id="12301" name="9 Imagen" descr="Boton-redondo-griss.png"/>
            <p:cNvPicPr>
              <a:picLocks noChangeAspect="1"/>
            </p:cNvPicPr>
            <p:nvPr/>
          </p:nvPicPr>
          <p:blipFill>
            <a:blip r:embed="rId2" cstate="print"/>
            <a:srcRect/>
            <a:stretch>
              <a:fillRect/>
            </a:stretch>
          </p:blipFill>
          <p:spPr bwMode="auto">
            <a:xfrm>
              <a:off x="1187624" y="5374968"/>
              <a:ext cx="285750" cy="284162"/>
            </a:xfrm>
            <a:prstGeom prst="rect">
              <a:avLst/>
            </a:prstGeom>
            <a:noFill/>
            <a:ln w="9525" algn="ctr">
              <a:noFill/>
              <a:miter lim="800000"/>
              <a:headEnd/>
              <a:tailEnd/>
            </a:ln>
          </p:spPr>
        </p:pic>
        <p:sp>
          <p:nvSpPr>
            <p:cNvPr id="12302" name="15 Rectángulo"/>
            <p:cNvSpPr>
              <a:spLocks noChangeArrowheads="1"/>
            </p:cNvSpPr>
            <p:nvPr/>
          </p:nvSpPr>
          <p:spPr bwMode="auto">
            <a:xfrm>
              <a:off x="1541636" y="5352108"/>
              <a:ext cx="6751977" cy="338554"/>
            </a:xfrm>
            <a:prstGeom prst="rect">
              <a:avLst/>
            </a:prstGeom>
            <a:noFill/>
            <a:ln w="9525">
              <a:noFill/>
              <a:miter lim="800000"/>
              <a:headEnd/>
              <a:tailEnd/>
            </a:ln>
          </p:spPr>
          <p:txBody>
            <a:bodyPr wrap="none">
              <a:spAutoFit/>
            </a:bodyPr>
            <a:lstStyle/>
            <a:p>
              <a:pPr>
                <a:spcBef>
                  <a:spcPct val="25000"/>
                </a:spcBef>
                <a:spcAft>
                  <a:spcPct val="25000"/>
                </a:spcAft>
                <a:buClr>
                  <a:srgbClr val="6CA8DE"/>
                </a:buClr>
              </a:pPr>
              <a:r>
                <a:rPr lang="es-ES" sz="1600" dirty="0">
                  <a:solidFill>
                    <a:schemeClr val="tx2"/>
                  </a:solidFill>
                </a:rPr>
                <a:t>Comunicaciones </a:t>
              </a:r>
              <a:r>
                <a:rPr lang="es-ES" sz="1600" dirty="0" smtClean="0">
                  <a:solidFill>
                    <a:schemeClr val="tx2"/>
                  </a:solidFill>
                </a:rPr>
                <a:t>preventivas de morosidad y </a:t>
              </a:r>
              <a:r>
                <a:rPr lang="es-ES" sz="1600" dirty="0" err="1" smtClean="0">
                  <a:solidFill>
                    <a:schemeClr val="tx2"/>
                  </a:solidFill>
                </a:rPr>
                <a:t>precaducidad</a:t>
              </a:r>
              <a:r>
                <a:rPr lang="es-ES" sz="1600" dirty="0" smtClean="0">
                  <a:solidFill>
                    <a:schemeClr val="tx2"/>
                  </a:solidFill>
                </a:rPr>
                <a:t> de planes de pago</a:t>
              </a:r>
              <a:endParaRPr lang="es-ES" sz="1600" dirty="0">
                <a:solidFill>
                  <a:schemeClr val="tx2"/>
                </a:solidFill>
              </a:endParaRPr>
            </a:p>
          </p:txBody>
        </p:sp>
      </p:grpSp>
      <p:sp>
        <p:nvSpPr>
          <p:cNvPr id="20" name="19 Elipse"/>
          <p:cNvSpPr/>
          <p:nvPr/>
        </p:nvSpPr>
        <p:spPr>
          <a:xfrm>
            <a:off x="395536" y="1556792"/>
            <a:ext cx="431800" cy="423863"/>
          </a:xfrm>
          <a:prstGeom prst="ellipse">
            <a:avLst/>
          </a:prstGeom>
          <a:solidFill>
            <a:schemeClr val="accent6">
              <a:lumMod val="75000"/>
            </a:schemeClr>
          </a:solidFill>
        </p:spPr>
        <p:style>
          <a:lnRef idx="3">
            <a:schemeClr val="lt1"/>
          </a:lnRef>
          <a:fillRef idx="1">
            <a:schemeClr val="accent1"/>
          </a:fillRef>
          <a:effectRef idx="1">
            <a:schemeClr val="accent1"/>
          </a:effectRef>
          <a:fontRef idx="minor">
            <a:schemeClr val="lt1"/>
          </a:fontRef>
        </p:style>
        <p:txBody>
          <a:bodyPr anchor="ctr"/>
          <a:lstStyle/>
          <a:p>
            <a:pPr algn="ctr">
              <a:defRPr/>
            </a:pPr>
            <a:endParaRPr lang="es-AR"/>
          </a:p>
        </p:txBody>
      </p:sp>
      <p:sp>
        <p:nvSpPr>
          <p:cNvPr id="21" name="Rectangle 17"/>
          <p:cNvSpPr>
            <a:spLocks noChangeArrowheads="1"/>
          </p:cNvSpPr>
          <p:nvPr/>
        </p:nvSpPr>
        <p:spPr bwMode="auto">
          <a:xfrm>
            <a:off x="971600" y="1628800"/>
            <a:ext cx="3600000" cy="360995"/>
          </a:xfrm>
          <a:prstGeom prst="roundRect">
            <a:avLst/>
          </a:prstGeom>
          <a:solidFill>
            <a:schemeClr val="accent6">
              <a:lumMod val="75000"/>
            </a:schemeClr>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lvl="0">
              <a:spcAft>
                <a:spcPts val="1000"/>
              </a:spcAft>
              <a:defRPr/>
            </a:pPr>
            <a:r>
              <a:rPr lang="es-ES" sz="2000" dirty="0" smtClean="0"/>
              <a:t>Tipología de incumplimientos</a:t>
            </a:r>
          </a:p>
        </p:txBody>
      </p:sp>
      <p:sp>
        <p:nvSpPr>
          <p:cNvPr id="22" name="Rectangle 17"/>
          <p:cNvSpPr>
            <a:spLocks noChangeArrowheads="1"/>
          </p:cNvSpPr>
          <p:nvPr/>
        </p:nvSpPr>
        <p:spPr bwMode="auto">
          <a:xfrm>
            <a:off x="971600" y="2214926"/>
            <a:ext cx="7560000" cy="360995"/>
          </a:xfrm>
          <a:prstGeom prst="roundRect">
            <a:avLst/>
          </a:prstGeom>
          <a:solidFill>
            <a:srgbClr val="984806"/>
          </a:solidFill>
          <a:ln>
            <a:headEnd/>
            <a:tailEnd/>
          </a:ln>
        </p:spPr>
        <p:style>
          <a:lnRef idx="0">
            <a:schemeClr val="accent1"/>
          </a:lnRef>
          <a:fillRef idx="3">
            <a:schemeClr val="accent1"/>
          </a:fillRef>
          <a:effectRef idx="3">
            <a:schemeClr val="accent1"/>
          </a:effectRef>
          <a:fontRef idx="minor">
            <a:schemeClr val="lt1"/>
          </a:fontRef>
        </p:style>
        <p:txBody>
          <a:bodyPr lIns="90000" tIns="46800" rIns="90000" bIns="46800" anchor="ctr"/>
          <a:lstStyle/>
          <a:p>
            <a:pPr algn="ctr">
              <a:spcAft>
                <a:spcPts val="1000"/>
              </a:spcAft>
              <a:defRPr/>
            </a:pPr>
            <a:r>
              <a:rPr lang="es-AR" sz="1800" dirty="0" smtClean="0">
                <a:solidFill>
                  <a:schemeClr val="bg1"/>
                </a:solidFill>
                <a:cs typeface="Arial" charset="0"/>
              </a:rPr>
              <a:t>Procedimiento Tributario</a:t>
            </a:r>
            <a:endParaRPr lang="es-AR" sz="1800" dirty="0">
              <a:solidFill>
                <a:schemeClr val="bg1"/>
              </a:solidFill>
              <a:cs typeface="Arial" charset="0"/>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wipe(left)">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ox(i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box(in)">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ox(in)">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8 Grupo"/>
          <p:cNvGrpSpPr/>
          <p:nvPr/>
        </p:nvGrpSpPr>
        <p:grpSpPr>
          <a:xfrm>
            <a:off x="285720" y="714356"/>
            <a:ext cx="5357850" cy="648910"/>
            <a:chOff x="285720" y="779826"/>
            <a:chExt cx="5357850" cy="648910"/>
          </a:xfrm>
          <a:effectLst>
            <a:outerShdw blurRad="50800" dist="38100" dir="2700000" algn="tl" rotWithShape="0">
              <a:prstClr val="black">
                <a:alpha val="40000"/>
              </a:prstClr>
            </a:outerShdw>
          </a:effectLst>
        </p:grpSpPr>
        <p:sp>
          <p:nvSpPr>
            <p:cNvPr id="10" name="9 Rectángulo redondeado"/>
            <p:cNvSpPr/>
            <p:nvPr/>
          </p:nvSpPr>
          <p:spPr>
            <a:xfrm>
              <a:off x="285720" y="779826"/>
              <a:ext cx="5357850" cy="434596"/>
            </a:xfrm>
            <a:prstGeom prst="roundRect">
              <a:avLst>
                <a:gd name="adj" fmla="val 3023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sp>
          <p:nvSpPr>
            <p:cNvPr id="11" name="10 Rectángulo"/>
            <p:cNvSpPr/>
            <p:nvPr/>
          </p:nvSpPr>
          <p:spPr>
            <a:xfrm>
              <a:off x="285720" y="928670"/>
              <a:ext cx="5357850" cy="50006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AR"/>
            </a:p>
          </p:txBody>
        </p:sp>
      </p:grpSp>
      <p:sp>
        <p:nvSpPr>
          <p:cNvPr id="7171" name="11 CuadroTexto"/>
          <p:cNvSpPr txBox="1">
            <a:spLocks noChangeArrowheads="1"/>
          </p:cNvSpPr>
          <p:nvPr/>
        </p:nvSpPr>
        <p:spPr bwMode="auto">
          <a:xfrm>
            <a:off x="500063" y="868363"/>
            <a:ext cx="4714875" cy="368300"/>
          </a:xfrm>
          <a:prstGeom prst="rect">
            <a:avLst/>
          </a:prstGeom>
          <a:noFill/>
          <a:ln w="9525">
            <a:noFill/>
            <a:miter lim="800000"/>
            <a:headEnd/>
            <a:tailEnd/>
          </a:ln>
        </p:spPr>
        <p:txBody>
          <a:bodyPr anchor="ctr">
            <a:spAutoFit/>
          </a:bodyPr>
          <a:lstStyle/>
          <a:p>
            <a:r>
              <a:rPr lang="es-AR" sz="1800" dirty="0" smtClean="0">
                <a:solidFill>
                  <a:schemeClr val="tx2"/>
                </a:solidFill>
              </a:rPr>
              <a:t>CONTROL MASIVO DE RECAUDACIÓN</a:t>
            </a:r>
            <a:endParaRPr lang="es-ES" sz="1800" dirty="0">
              <a:solidFill>
                <a:schemeClr val="tx2"/>
              </a:solidFill>
            </a:endParaRPr>
          </a:p>
        </p:txBody>
      </p:sp>
      <p:sp>
        <p:nvSpPr>
          <p:cNvPr id="6" name="5 Rectángulo"/>
          <p:cNvSpPr/>
          <p:nvPr/>
        </p:nvSpPr>
        <p:spPr>
          <a:xfrm>
            <a:off x="339725" y="1547813"/>
            <a:ext cx="8447088" cy="428625"/>
          </a:xfrm>
          <a:prstGeom prst="rect">
            <a:avLst/>
          </a:prstGeom>
        </p:spPr>
        <p:style>
          <a:lnRef idx="1">
            <a:schemeClr val="accent1"/>
          </a:lnRef>
          <a:fillRef idx="3">
            <a:schemeClr val="accent1"/>
          </a:fillRef>
          <a:effectRef idx="2">
            <a:schemeClr val="accent1"/>
          </a:effectRef>
          <a:fontRef idx="minor">
            <a:schemeClr val="lt1"/>
          </a:fontRef>
        </p:style>
        <p:txBody>
          <a:bodyPr anchor="ctr"/>
          <a:lstStyle/>
          <a:p>
            <a:pPr algn="ctr">
              <a:defRPr/>
            </a:pPr>
            <a:r>
              <a:rPr lang="es-ES" sz="2400" dirty="0" smtClean="0"/>
              <a:t>Pilares</a:t>
            </a:r>
            <a:endParaRPr lang="es-AR" sz="2400" dirty="0"/>
          </a:p>
        </p:txBody>
      </p:sp>
      <p:sp>
        <p:nvSpPr>
          <p:cNvPr id="13" name="12 Forma libre"/>
          <p:cNvSpPr/>
          <p:nvPr/>
        </p:nvSpPr>
        <p:spPr>
          <a:xfrm rot="21600000">
            <a:off x="1835695" y="2348880"/>
            <a:ext cx="2700301"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0" y="2700300"/>
                </a:moveTo>
                <a:lnTo>
                  <a:pt x="0" y="450059"/>
                </a:lnTo>
                <a:cubicBezTo>
                  <a:pt x="0" y="330696"/>
                  <a:pt x="18621" y="216222"/>
                  <a:pt x="51767" y="131820"/>
                </a:cubicBezTo>
                <a:cubicBezTo>
                  <a:pt x="84913" y="47418"/>
                  <a:pt x="129869" y="0"/>
                  <a:pt x="176743" y="2"/>
                </a:cubicBezTo>
                <a:cubicBezTo>
                  <a:pt x="681892" y="2"/>
                  <a:pt x="1187040" y="0"/>
                  <a:pt x="1692188" y="0"/>
                </a:cubicBezTo>
                <a:lnTo>
                  <a:pt x="1692188" y="2700300"/>
                </a:lnTo>
                <a:lnTo>
                  <a:pt x="0" y="2700300"/>
                </a:lnTo>
                <a:close/>
              </a:path>
            </a:pathLst>
          </a:custGeom>
          <a:solidFill>
            <a:schemeClr val="accent3">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1"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Sistema de control</a:t>
            </a:r>
            <a:endParaRPr lang="es-ES" sz="2600" b="1" kern="1200" dirty="0"/>
          </a:p>
        </p:txBody>
      </p:sp>
      <p:sp>
        <p:nvSpPr>
          <p:cNvPr id="14" name="13 Forma libre"/>
          <p:cNvSpPr/>
          <p:nvPr/>
        </p:nvSpPr>
        <p:spPr>
          <a:xfrm>
            <a:off x="4535996" y="2348880"/>
            <a:ext cx="2700300" cy="1692188"/>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0" y="0"/>
                </a:moveTo>
                <a:lnTo>
                  <a:pt x="2418263" y="0"/>
                </a:lnTo>
                <a:cubicBezTo>
                  <a:pt x="2493064" y="0"/>
                  <a:pt x="2564801" y="29715"/>
                  <a:pt x="2617693" y="82607"/>
                </a:cubicBezTo>
                <a:cubicBezTo>
                  <a:pt x="2670585" y="135499"/>
                  <a:pt x="2700300" y="207237"/>
                  <a:pt x="2700299" y="282037"/>
                </a:cubicBezTo>
                <a:cubicBezTo>
                  <a:pt x="2700299" y="752087"/>
                  <a:pt x="2700300" y="1222138"/>
                  <a:pt x="2700300" y="1692188"/>
                </a:cubicBezTo>
                <a:lnTo>
                  <a:pt x="0" y="1692188"/>
                </a:lnTo>
                <a:lnTo>
                  <a:pt x="0" y="0"/>
                </a:lnTo>
                <a:close/>
              </a:path>
            </a:pathLst>
          </a:custGeom>
          <a:solidFill>
            <a:schemeClr val="accent5">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184912" rIns="184912" bIns="607959" numCol="1" spcCol="1270" anchor="ctr" anchorCtr="0">
            <a:noAutofit/>
          </a:bodyPr>
          <a:lstStyle/>
          <a:p>
            <a:pPr lvl="0" algn="ctr" defTabSz="1155700">
              <a:lnSpc>
                <a:spcPct val="90000"/>
              </a:lnSpc>
              <a:spcBef>
                <a:spcPct val="0"/>
              </a:spcBef>
              <a:spcAft>
                <a:spcPct val="35000"/>
              </a:spcAft>
            </a:pPr>
            <a:r>
              <a:rPr lang="es-ES" sz="2600" b="1" kern="1200" dirty="0" smtClean="0"/>
              <a:t>Segmentación</a:t>
            </a:r>
            <a:endParaRPr lang="es-ES" sz="2600" b="1" kern="1200" dirty="0"/>
          </a:p>
        </p:txBody>
      </p:sp>
      <p:sp>
        <p:nvSpPr>
          <p:cNvPr id="15" name="14 Forma libre"/>
          <p:cNvSpPr/>
          <p:nvPr/>
        </p:nvSpPr>
        <p:spPr>
          <a:xfrm rot="21600000">
            <a:off x="1835696" y="4041067"/>
            <a:ext cx="2700301" cy="1692189"/>
          </a:xfrm>
          <a:custGeom>
            <a:avLst/>
            <a:gdLst>
              <a:gd name="connsiteX0" fmla="*/ 0 w 2700300"/>
              <a:gd name="connsiteY0" fmla="*/ 0 h 1692188"/>
              <a:gd name="connsiteX1" fmla="*/ 2418263 w 2700300"/>
              <a:gd name="connsiteY1" fmla="*/ 0 h 1692188"/>
              <a:gd name="connsiteX2" fmla="*/ 2617693 w 2700300"/>
              <a:gd name="connsiteY2" fmla="*/ 82607 h 1692188"/>
              <a:gd name="connsiteX3" fmla="*/ 2700299 w 2700300"/>
              <a:gd name="connsiteY3" fmla="*/ 282037 h 1692188"/>
              <a:gd name="connsiteX4" fmla="*/ 2700300 w 2700300"/>
              <a:gd name="connsiteY4" fmla="*/ 1692188 h 1692188"/>
              <a:gd name="connsiteX5" fmla="*/ 0 w 2700300"/>
              <a:gd name="connsiteY5" fmla="*/ 1692188 h 1692188"/>
              <a:gd name="connsiteX6" fmla="*/ 0 w 2700300"/>
              <a:gd name="connsiteY6" fmla="*/ 0 h 16921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700300" h="1692188">
                <a:moveTo>
                  <a:pt x="2700300" y="1692188"/>
                </a:moveTo>
                <a:lnTo>
                  <a:pt x="282037" y="1692188"/>
                </a:lnTo>
                <a:cubicBezTo>
                  <a:pt x="207236" y="1692188"/>
                  <a:pt x="135499" y="1662473"/>
                  <a:pt x="82607" y="1609581"/>
                </a:cubicBezTo>
                <a:cubicBezTo>
                  <a:pt x="29715" y="1556689"/>
                  <a:pt x="0" y="1484951"/>
                  <a:pt x="1" y="1410151"/>
                </a:cubicBezTo>
                <a:cubicBezTo>
                  <a:pt x="1" y="940101"/>
                  <a:pt x="0" y="470050"/>
                  <a:pt x="0" y="0"/>
                </a:cubicBezTo>
                <a:lnTo>
                  <a:pt x="2700300" y="0"/>
                </a:lnTo>
                <a:lnTo>
                  <a:pt x="2700300" y="1692188"/>
                </a:lnTo>
                <a:close/>
              </a:path>
            </a:pathLst>
          </a:custGeom>
          <a:solidFill>
            <a:schemeClr val="accent2">
              <a:lumMod val="7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1" tIns="607960" rIns="184913" bIns="184912" numCol="1" spcCol="1270" anchor="ctr" anchorCtr="0">
            <a:noAutofit/>
          </a:bodyPr>
          <a:lstStyle/>
          <a:p>
            <a:pPr lvl="0" algn="ctr" defTabSz="1155700">
              <a:lnSpc>
                <a:spcPct val="90000"/>
              </a:lnSpc>
              <a:spcBef>
                <a:spcPct val="0"/>
              </a:spcBef>
              <a:spcAft>
                <a:spcPct val="35000"/>
              </a:spcAft>
            </a:pPr>
            <a:r>
              <a:rPr lang="es-ES" sz="2600" b="1" kern="1200" dirty="0" smtClean="0"/>
              <a:t>Acciones</a:t>
            </a:r>
            <a:endParaRPr lang="es-ES" sz="2600" b="1" kern="1200" dirty="0"/>
          </a:p>
        </p:txBody>
      </p:sp>
      <p:sp>
        <p:nvSpPr>
          <p:cNvPr id="16" name="15 Forma libre"/>
          <p:cNvSpPr/>
          <p:nvPr/>
        </p:nvSpPr>
        <p:spPr>
          <a:xfrm>
            <a:off x="4535996" y="4041067"/>
            <a:ext cx="2700300" cy="1692188"/>
          </a:xfrm>
          <a:custGeom>
            <a:avLst/>
            <a:gdLst>
              <a:gd name="connsiteX0" fmla="*/ 0 w 1692188"/>
              <a:gd name="connsiteY0" fmla="*/ 0 h 2700300"/>
              <a:gd name="connsiteX1" fmla="*/ 1410151 w 1692188"/>
              <a:gd name="connsiteY1" fmla="*/ 0 h 2700300"/>
              <a:gd name="connsiteX2" fmla="*/ 1609581 w 1692188"/>
              <a:gd name="connsiteY2" fmla="*/ 82607 h 2700300"/>
              <a:gd name="connsiteX3" fmla="*/ 1692187 w 1692188"/>
              <a:gd name="connsiteY3" fmla="*/ 282037 h 2700300"/>
              <a:gd name="connsiteX4" fmla="*/ 1692188 w 1692188"/>
              <a:gd name="connsiteY4" fmla="*/ 2700300 h 2700300"/>
              <a:gd name="connsiteX5" fmla="*/ 0 w 1692188"/>
              <a:gd name="connsiteY5" fmla="*/ 2700300 h 2700300"/>
              <a:gd name="connsiteX6" fmla="*/ 0 w 1692188"/>
              <a:gd name="connsiteY6" fmla="*/ 0 h 2700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92188" h="2700300">
                <a:moveTo>
                  <a:pt x="1692188" y="1"/>
                </a:moveTo>
                <a:lnTo>
                  <a:pt x="1692188" y="2250240"/>
                </a:lnTo>
                <a:cubicBezTo>
                  <a:pt x="1692188" y="2369604"/>
                  <a:pt x="1673567" y="2484078"/>
                  <a:pt x="1640421" y="2568480"/>
                </a:cubicBezTo>
                <a:cubicBezTo>
                  <a:pt x="1607275" y="2652882"/>
                  <a:pt x="1562319" y="2700299"/>
                  <a:pt x="1515445" y="2700298"/>
                </a:cubicBezTo>
                <a:cubicBezTo>
                  <a:pt x="1010296" y="2700298"/>
                  <a:pt x="505148" y="2700299"/>
                  <a:pt x="0" y="2700299"/>
                </a:cubicBezTo>
                <a:lnTo>
                  <a:pt x="0" y="1"/>
                </a:lnTo>
                <a:lnTo>
                  <a:pt x="1692188" y="1"/>
                </a:lnTo>
                <a:close/>
              </a:path>
            </a:pathLst>
          </a:custGeom>
          <a:solidFill>
            <a:schemeClr val="accent6">
              <a:lumMod val="75000"/>
              <a:alpha val="2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184912" tIns="607959" rIns="184912" bIns="184912" numCol="1" spcCol="1270" anchor="ctr" anchorCtr="0">
            <a:noAutofit/>
          </a:bodyPr>
          <a:lstStyle/>
          <a:p>
            <a:pPr algn="ctr" defTabSz="1155700">
              <a:lnSpc>
                <a:spcPct val="90000"/>
              </a:lnSpc>
              <a:spcAft>
                <a:spcPct val="35000"/>
              </a:spcAft>
            </a:pPr>
            <a:r>
              <a:rPr lang="es-ES" sz="2600" dirty="0" smtClean="0"/>
              <a:t>Tipología de incumplimientos</a:t>
            </a:r>
          </a:p>
        </p:txBody>
      </p:sp>
      <p:sp>
        <p:nvSpPr>
          <p:cNvPr id="17" name="16 Forma libre"/>
          <p:cNvSpPr/>
          <p:nvPr/>
        </p:nvSpPr>
        <p:spPr>
          <a:xfrm>
            <a:off x="3059833" y="3501006"/>
            <a:ext cx="2952324" cy="1080123"/>
          </a:xfrm>
          <a:custGeom>
            <a:avLst/>
            <a:gdLst>
              <a:gd name="connsiteX0" fmla="*/ 0 w 2952324"/>
              <a:gd name="connsiteY0" fmla="*/ 180024 h 1080123"/>
              <a:gd name="connsiteX1" fmla="*/ 52728 w 2952324"/>
              <a:gd name="connsiteY1" fmla="*/ 52728 h 1080123"/>
              <a:gd name="connsiteX2" fmla="*/ 180024 w 2952324"/>
              <a:gd name="connsiteY2" fmla="*/ 0 h 1080123"/>
              <a:gd name="connsiteX3" fmla="*/ 2772300 w 2952324"/>
              <a:gd name="connsiteY3" fmla="*/ 0 h 1080123"/>
              <a:gd name="connsiteX4" fmla="*/ 2899596 w 2952324"/>
              <a:gd name="connsiteY4" fmla="*/ 52728 h 1080123"/>
              <a:gd name="connsiteX5" fmla="*/ 2952324 w 2952324"/>
              <a:gd name="connsiteY5" fmla="*/ 180024 h 1080123"/>
              <a:gd name="connsiteX6" fmla="*/ 2952324 w 2952324"/>
              <a:gd name="connsiteY6" fmla="*/ 900099 h 1080123"/>
              <a:gd name="connsiteX7" fmla="*/ 2899596 w 2952324"/>
              <a:gd name="connsiteY7" fmla="*/ 1027395 h 1080123"/>
              <a:gd name="connsiteX8" fmla="*/ 2772300 w 2952324"/>
              <a:gd name="connsiteY8" fmla="*/ 1080123 h 1080123"/>
              <a:gd name="connsiteX9" fmla="*/ 180024 w 2952324"/>
              <a:gd name="connsiteY9" fmla="*/ 1080123 h 1080123"/>
              <a:gd name="connsiteX10" fmla="*/ 52728 w 2952324"/>
              <a:gd name="connsiteY10" fmla="*/ 1027395 h 1080123"/>
              <a:gd name="connsiteX11" fmla="*/ 0 w 2952324"/>
              <a:gd name="connsiteY11" fmla="*/ 900099 h 1080123"/>
              <a:gd name="connsiteX12" fmla="*/ 0 w 2952324"/>
              <a:gd name="connsiteY12" fmla="*/ 180024 h 108012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952324" h="1080123">
                <a:moveTo>
                  <a:pt x="0" y="180024"/>
                </a:moveTo>
                <a:cubicBezTo>
                  <a:pt x="0" y="132279"/>
                  <a:pt x="18967" y="86489"/>
                  <a:pt x="52728" y="52728"/>
                </a:cubicBezTo>
                <a:cubicBezTo>
                  <a:pt x="86489" y="18967"/>
                  <a:pt x="132279" y="0"/>
                  <a:pt x="180024" y="0"/>
                </a:cubicBezTo>
                <a:lnTo>
                  <a:pt x="2772300" y="0"/>
                </a:lnTo>
                <a:cubicBezTo>
                  <a:pt x="2820045" y="0"/>
                  <a:pt x="2865835" y="18967"/>
                  <a:pt x="2899596" y="52728"/>
                </a:cubicBezTo>
                <a:cubicBezTo>
                  <a:pt x="2933357" y="86489"/>
                  <a:pt x="2952324" y="132279"/>
                  <a:pt x="2952324" y="180024"/>
                </a:cubicBezTo>
                <a:lnTo>
                  <a:pt x="2952324" y="900099"/>
                </a:lnTo>
                <a:cubicBezTo>
                  <a:pt x="2952324" y="947844"/>
                  <a:pt x="2933357" y="993634"/>
                  <a:pt x="2899596" y="1027395"/>
                </a:cubicBezTo>
                <a:cubicBezTo>
                  <a:pt x="2865835" y="1061156"/>
                  <a:pt x="2820045" y="1080123"/>
                  <a:pt x="2772300" y="1080123"/>
                </a:cubicBezTo>
                <a:lnTo>
                  <a:pt x="180024" y="1080123"/>
                </a:lnTo>
                <a:cubicBezTo>
                  <a:pt x="132279" y="1080123"/>
                  <a:pt x="86489" y="1061156"/>
                  <a:pt x="52728" y="1027395"/>
                </a:cubicBezTo>
                <a:cubicBezTo>
                  <a:pt x="18967" y="993634"/>
                  <a:pt x="0" y="947844"/>
                  <a:pt x="0" y="900099"/>
                </a:cubicBezTo>
                <a:lnTo>
                  <a:pt x="0" y="180024"/>
                </a:lnTo>
                <a:close/>
              </a:path>
            </a:pathLst>
          </a:custGeom>
          <a:solidFill>
            <a:schemeClr val="tx2">
              <a:lumMod val="60000"/>
              <a:lumOff val="40000"/>
              <a:alpha val="25000"/>
            </a:schemeClr>
          </a:solidFill>
        </p:spPr>
        <p:style>
          <a:lnRef idx="2">
            <a:schemeClr val="lt1">
              <a:hueOff val="0"/>
              <a:satOff val="0"/>
              <a:lumOff val="0"/>
              <a:alphaOff val="0"/>
            </a:schemeClr>
          </a:lnRef>
          <a:fillRef idx="1">
            <a:scrgbClr r="0" g="0" b="0"/>
          </a:fillRef>
          <a:effectRef idx="0">
            <a:schemeClr val="accent1">
              <a:tint val="60000"/>
              <a:hueOff val="0"/>
              <a:satOff val="0"/>
              <a:lumOff val="0"/>
              <a:alphaOff val="0"/>
            </a:schemeClr>
          </a:effectRef>
          <a:fontRef idx="minor">
            <a:schemeClr val="dk1">
              <a:hueOff val="0"/>
              <a:satOff val="0"/>
              <a:lumOff val="0"/>
              <a:alphaOff val="0"/>
            </a:schemeClr>
          </a:fontRef>
        </p:style>
        <p:txBody>
          <a:bodyPr spcFirstLastPara="0" vert="horz" wrap="square" lIns="151787" tIns="151787" rIns="151787" bIns="151787" numCol="1" spcCol="1270" anchor="ctr" anchorCtr="0">
            <a:noAutofit/>
          </a:bodyPr>
          <a:lstStyle/>
          <a:p>
            <a:pPr lvl="0" algn="ctr" defTabSz="1155700">
              <a:lnSpc>
                <a:spcPct val="90000"/>
              </a:lnSpc>
              <a:spcBef>
                <a:spcPct val="0"/>
              </a:spcBef>
              <a:spcAft>
                <a:spcPct val="35000"/>
              </a:spcAft>
            </a:pPr>
            <a:r>
              <a:rPr lang="es-ES" sz="2600" b="1" kern="1200" dirty="0" smtClean="0">
                <a:solidFill>
                  <a:schemeClr val="bg1"/>
                </a:solidFill>
              </a:rPr>
              <a:t>Calendario operativo</a:t>
            </a:r>
            <a:endParaRPr lang="es-ES" sz="2600" b="1" kern="1200" dirty="0">
              <a:solidFill>
                <a:schemeClr val="bg1"/>
              </a:solidFill>
            </a:endParaRPr>
          </a:p>
        </p:txBody>
      </p:sp>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1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7015</TotalTime>
  <Words>3485</Words>
  <Application>Microsoft Office PowerPoint</Application>
  <PresentationFormat>Presentación en pantalla (4:3)</PresentationFormat>
  <Paragraphs>826</Paragraphs>
  <Slides>40</Slides>
  <Notes>34</Notes>
  <HiddenSlides>0</HiddenSlides>
  <MMClips>0</MMClips>
  <ScaleCrop>false</ScaleCrop>
  <HeadingPairs>
    <vt:vector size="4" baseType="variant">
      <vt:variant>
        <vt:lpstr>Tema</vt:lpstr>
      </vt:variant>
      <vt:variant>
        <vt:i4>1</vt:i4>
      </vt:variant>
      <vt:variant>
        <vt:lpstr>Títulos de diapositiva</vt:lpstr>
      </vt:variant>
      <vt:variant>
        <vt:i4>40</vt:i4>
      </vt:variant>
    </vt:vector>
  </HeadingPairs>
  <TitlesOfParts>
    <vt:vector size="41"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Diapositiva 21</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Administrador</dc:creator>
  <cp:lastModifiedBy> </cp:lastModifiedBy>
  <cp:revision>957</cp:revision>
  <dcterms:created xsi:type="dcterms:W3CDTF">2009-08-31T16:54:15Z</dcterms:created>
  <dcterms:modified xsi:type="dcterms:W3CDTF">2013-08-26T17:42:50Z</dcterms:modified>
</cp:coreProperties>
</file>